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Playfair Display"/>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layfairDisplay-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italic.fntdata"/><Relationship Id="rId25" Type="http://schemas.openxmlformats.org/officeDocument/2006/relationships/font" Target="fonts/PlayfairDisplay-bold.fntdata"/><Relationship Id="rId28" Type="http://schemas.openxmlformats.org/officeDocument/2006/relationships/font" Target="fonts/Lato-regular.fntdata"/><Relationship Id="rId27" Type="http://schemas.openxmlformats.org/officeDocument/2006/relationships/font" Target="fonts/PlayfairDispl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b2a0f39aee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b2a0f39aee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2a0f39aee_0_1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2a0f39aee_0_1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b2a0f39aee_0_1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b2a0f39aee_0_1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b2a0f39aee_0_1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b2a0f39aee_0_1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2a0f39aee_0_1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2a0f39aee_0_1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69b881de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669b881de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69b881de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69b881de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b2a0f39aee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b2a0f39aee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b2a0f39aee_0_1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b2a0f39aee_0_1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b2a0f39aee_0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b2a0f39aee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66a3f4c58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66a3f4c58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669b881d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669b881d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b2a0f39aee_0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b2a0f39aee_0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b2a0f39aee_0_1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b2a0f39aee_0_1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685d49af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6685d49af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b2a0f39aee_0_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b2a0f39aee_0_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b2a0f39aee_0_1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b2a0f39aee_0_1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lvl1pPr lvl="0">
              <a:spcBef>
                <a:spcPts val="100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0"/>
              </a:spcBef>
              <a:spcAft>
                <a:spcPts val="0"/>
              </a:spcAft>
              <a:buClr>
                <a:schemeClr val="accent6"/>
              </a:buClr>
              <a:buSzPts val="2400"/>
              <a:buNone/>
              <a:defRPr sz="2400">
                <a:solidFill>
                  <a:schemeClr val="accent6"/>
                </a:solidFill>
              </a:defRPr>
            </a:lvl2pPr>
            <a:lvl3pPr lvl="2">
              <a:lnSpc>
                <a:spcPct val="100000"/>
              </a:lnSpc>
              <a:spcBef>
                <a:spcPts val="0"/>
              </a:spcBef>
              <a:spcAft>
                <a:spcPts val="0"/>
              </a:spcAft>
              <a:buClr>
                <a:schemeClr val="accent6"/>
              </a:buClr>
              <a:buSzPts val="2400"/>
              <a:buNone/>
              <a:defRPr sz="2400">
                <a:solidFill>
                  <a:schemeClr val="accent6"/>
                </a:solidFill>
              </a:defRPr>
            </a:lvl3pPr>
            <a:lvl4pPr lvl="3">
              <a:lnSpc>
                <a:spcPct val="100000"/>
              </a:lnSpc>
              <a:spcBef>
                <a:spcPts val="0"/>
              </a:spcBef>
              <a:spcAft>
                <a:spcPts val="0"/>
              </a:spcAft>
              <a:buClr>
                <a:schemeClr val="accent6"/>
              </a:buClr>
              <a:buSzPts val="2400"/>
              <a:buNone/>
              <a:defRPr sz="2400">
                <a:solidFill>
                  <a:schemeClr val="accent6"/>
                </a:solidFill>
              </a:defRPr>
            </a:lvl4pPr>
            <a:lvl5pPr lvl="4">
              <a:lnSpc>
                <a:spcPct val="100000"/>
              </a:lnSpc>
              <a:spcBef>
                <a:spcPts val="0"/>
              </a:spcBef>
              <a:spcAft>
                <a:spcPts val="0"/>
              </a:spcAft>
              <a:buClr>
                <a:schemeClr val="accent6"/>
              </a:buClr>
              <a:buSzPts val="2400"/>
              <a:buNone/>
              <a:defRPr sz="2400">
                <a:solidFill>
                  <a:schemeClr val="accent6"/>
                </a:solidFill>
              </a:defRPr>
            </a:lvl5pPr>
            <a:lvl6pPr lvl="5">
              <a:lnSpc>
                <a:spcPct val="100000"/>
              </a:lnSpc>
              <a:spcBef>
                <a:spcPts val="0"/>
              </a:spcBef>
              <a:spcAft>
                <a:spcPts val="0"/>
              </a:spcAft>
              <a:buClr>
                <a:schemeClr val="accent6"/>
              </a:buClr>
              <a:buSzPts val="2400"/>
              <a:buNone/>
              <a:defRPr sz="2400">
                <a:solidFill>
                  <a:schemeClr val="accent6"/>
                </a:solidFill>
              </a:defRPr>
            </a:lvl6pPr>
            <a:lvl7pPr lvl="6">
              <a:lnSpc>
                <a:spcPct val="100000"/>
              </a:lnSpc>
              <a:spcBef>
                <a:spcPts val="0"/>
              </a:spcBef>
              <a:spcAft>
                <a:spcPts val="0"/>
              </a:spcAft>
              <a:buClr>
                <a:schemeClr val="accent6"/>
              </a:buClr>
              <a:buSzPts val="2400"/>
              <a:buNone/>
              <a:defRPr sz="2400">
                <a:solidFill>
                  <a:schemeClr val="accent6"/>
                </a:solidFill>
              </a:defRPr>
            </a:lvl7pPr>
            <a:lvl8pPr lvl="7">
              <a:lnSpc>
                <a:spcPct val="100000"/>
              </a:lnSpc>
              <a:spcBef>
                <a:spcPts val="0"/>
              </a:spcBef>
              <a:spcAft>
                <a:spcPts val="0"/>
              </a:spcAft>
              <a:buClr>
                <a:schemeClr val="accent6"/>
              </a:buClr>
              <a:buSzPts val="2400"/>
              <a:buNone/>
              <a:defRPr sz="2400">
                <a:solidFill>
                  <a:schemeClr val="accent6"/>
                </a:solidFill>
              </a:defRPr>
            </a:lvl8pPr>
            <a:lvl9pPr lvl="8">
              <a:lnSpc>
                <a:spcPct val="100000"/>
              </a:lnSpc>
              <a:spcBef>
                <a:spcPts val="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5.gif"/><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7.gif"/><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gif"/><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6.gif"/><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s://www.cs.cmu.edu/~./epxing/Class/10715/reading/McCulloch.and.Pitts.pdf" TargetMode="External"/><Relationship Id="rId4" Type="http://schemas.openxmlformats.org/officeDocument/2006/relationships/hyperlink" Target="https://books.google.com/books/about/The_Perceptron_a_Perceiving_and_Recogniz.html?id=P_XGPgAACAAJ" TargetMode="External"/><Relationship Id="rId5" Type="http://schemas.openxmlformats.org/officeDocument/2006/relationships/hyperlink" Target="https://www.semanticscholar.org/paper/Learning-representations-by-back-propagating-errors-Rumelhart-Hinton/052b1d8ce63b07fec3de9dbb583772d860b7c769" TargetMode="External"/><Relationship Id="rId6" Type="http://schemas.openxmlformats.org/officeDocument/2006/relationships/hyperlink" Target="https://books.google.com/books/about/Principles_of_Neurodynamics.html?id=7FhRAAAAMAAJ" TargetMode="External"/><Relationship Id="rId7" Type="http://schemas.openxmlformats.org/officeDocument/2006/relationships/image" Target="../media/image1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s://www.educative.io/answers/xor-problem-in-neural-network" TargetMode="External"/><Relationship Id="rId4" Type="http://schemas.openxmlformats.org/officeDocument/2006/relationships/hyperlink" Target="https://news.cornell.edu/stories/2019/09/professors-perceptron-paved-way-ai-60-years-too-soon" TargetMode="External"/><Relationship Id="rId9" Type="http://schemas.openxmlformats.org/officeDocument/2006/relationships/hyperlink" Target="https://home.csulb.edu/~cwallis/artificialn/History.htm" TargetMode="External"/><Relationship Id="rId5" Type="http://schemas.openxmlformats.org/officeDocument/2006/relationships/hyperlink" Target="https://www.simplilearn.com/pattern-recognition-and-ml-article" TargetMode="External"/><Relationship Id="rId6" Type="http://schemas.openxmlformats.org/officeDocument/2006/relationships/hyperlink" Target="https://ai.plainenglish.io/several-real-world-applications-of-various-artificial-neural-network-architecture-4e11027d5dfd" TargetMode="External"/><Relationship Id="rId7" Type="http://schemas.openxmlformats.org/officeDocument/2006/relationships/hyperlink" Target="http://neuralnetworksanddeeplearning.com/chap2.html" TargetMode="External"/><Relationship Id="rId8" Type="http://schemas.openxmlformats.org/officeDocument/2006/relationships/hyperlink" Target="https://hai.stanford.edu/news/how-large-language-models-will-transform-science-society-and-ai"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gif"/><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gif"/><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gif"/><Relationship Id="rId4"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txBox="1"/>
          <p:nvPr>
            <p:ph type="ctrTitle"/>
          </p:nvPr>
        </p:nvSpPr>
        <p:spPr>
          <a:xfrm>
            <a:off x="15175" y="190725"/>
            <a:ext cx="8118600" cy="1522800"/>
          </a:xfrm>
          <a:prstGeom prst="rect">
            <a:avLst/>
          </a:prstGeom>
        </p:spPr>
        <p:txBody>
          <a:bodyPr anchorCtr="0" anchor="b" bIns="91425" lIns="91425" spcFirstLastPara="1" rIns="91425" wrap="square" tIns="91425">
            <a:normAutofit/>
          </a:bodyPr>
          <a:lstStyle/>
          <a:p>
            <a:pPr indent="0" lvl="0" marL="0" rtl="0" algn="l">
              <a:spcBef>
                <a:spcPts val="1000"/>
              </a:spcBef>
              <a:spcAft>
                <a:spcPts val="0"/>
              </a:spcAft>
              <a:buNone/>
            </a:pPr>
            <a:r>
              <a:rPr b="1" lang="en">
                <a:solidFill>
                  <a:srgbClr val="FFFFFF"/>
                </a:solidFill>
              </a:rPr>
              <a:t>Perceptron Timeline</a:t>
            </a:r>
            <a:endParaRPr b="1">
              <a:solidFill>
                <a:srgbClr val="FFFFFF"/>
              </a:solidFill>
            </a:endParaRPr>
          </a:p>
        </p:txBody>
      </p:sp>
      <p:sp>
        <p:nvSpPr>
          <p:cNvPr id="69" name="Google Shape;69;p13"/>
          <p:cNvSpPr txBox="1"/>
          <p:nvPr>
            <p:ph idx="1" type="subTitle"/>
          </p:nvPr>
        </p:nvSpPr>
        <p:spPr>
          <a:xfrm>
            <a:off x="6089400" y="1119380"/>
            <a:ext cx="3054600" cy="701400"/>
          </a:xfrm>
          <a:prstGeom prst="rect">
            <a:avLst/>
          </a:prstGeom>
        </p:spPr>
        <p:txBody>
          <a:bodyPr anchorCtr="0" anchor="b" bIns="91425" lIns="91425" spcFirstLastPara="1" rIns="91425" wrap="square" tIns="91425">
            <a:noAutofit/>
          </a:bodyPr>
          <a:lstStyle/>
          <a:p>
            <a:pPr indent="0" lvl="0" marL="0" rtl="0" algn="ctr">
              <a:lnSpc>
                <a:spcPct val="80000"/>
              </a:lnSpc>
              <a:spcBef>
                <a:spcPts val="1000"/>
              </a:spcBef>
              <a:spcAft>
                <a:spcPts val="0"/>
              </a:spcAft>
              <a:buSzPts val="358"/>
              <a:buNone/>
            </a:pPr>
            <a:r>
              <a:rPr b="1" lang="en" sz="1235">
                <a:solidFill>
                  <a:schemeClr val="dk2"/>
                </a:solidFill>
                <a:latin typeface="Source Sans Pro"/>
                <a:ea typeface="Source Sans Pro"/>
                <a:cs typeface="Source Sans Pro"/>
                <a:sym typeface="Source Sans Pro"/>
              </a:rPr>
              <a:t>TEAM: FUTURE AI WIZARDS </a:t>
            </a:r>
            <a:endParaRPr b="1" sz="1235">
              <a:solidFill>
                <a:schemeClr val="dk2"/>
              </a:solidFill>
              <a:latin typeface="Source Sans Pro"/>
              <a:ea typeface="Source Sans Pro"/>
              <a:cs typeface="Source Sans Pro"/>
              <a:sym typeface="Source Sans Pro"/>
            </a:endParaRPr>
          </a:p>
          <a:p>
            <a:pPr indent="0" lvl="0" marL="0" rtl="0" algn="ctr">
              <a:lnSpc>
                <a:spcPct val="80000"/>
              </a:lnSpc>
              <a:spcBef>
                <a:spcPts val="1000"/>
              </a:spcBef>
              <a:spcAft>
                <a:spcPts val="0"/>
              </a:spcAft>
              <a:buSzPts val="358"/>
              <a:buNone/>
            </a:pPr>
            <a:r>
              <a:rPr b="1" lang="en" sz="1235">
                <a:solidFill>
                  <a:schemeClr val="dk2"/>
                </a:solidFill>
                <a:latin typeface="Source Sans Pro"/>
                <a:ea typeface="Source Sans Pro"/>
                <a:cs typeface="Source Sans Pro"/>
                <a:sym typeface="Source Sans Pro"/>
              </a:rPr>
              <a:t>“</a:t>
            </a:r>
            <a:r>
              <a:rPr i="1" lang="en" sz="1235">
                <a:solidFill>
                  <a:schemeClr val="dk2"/>
                </a:solidFill>
                <a:latin typeface="Source Sans Pro"/>
                <a:ea typeface="Source Sans Pro"/>
                <a:cs typeface="Source Sans Pro"/>
                <a:sym typeface="Source Sans Pro"/>
              </a:rPr>
              <a:t>A Giant Leap For Mankind and AI”</a:t>
            </a:r>
            <a:endParaRPr b="1" sz="1755">
              <a:solidFill>
                <a:schemeClr val="dk2"/>
              </a:solidFill>
              <a:latin typeface="Source Sans Pro"/>
              <a:ea typeface="Source Sans Pro"/>
              <a:cs typeface="Source Sans Pro"/>
              <a:sym typeface="Source Sans Pro"/>
            </a:endParaRPr>
          </a:p>
          <a:p>
            <a:pPr indent="0" lvl="0" marL="0" rtl="0" algn="l">
              <a:lnSpc>
                <a:spcPct val="80000"/>
              </a:lnSpc>
              <a:spcBef>
                <a:spcPts val="1000"/>
              </a:spcBef>
              <a:spcAft>
                <a:spcPts val="0"/>
              </a:spcAft>
              <a:buSzPts val="358"/>
              <a:buNone/>
            </a:pPr>
            <a:r>
              <a:t/>
            </a:r>
            <a:endParaRPr b="1" sz="780">
              <a:solidFill>
                <a:schemeClr val="dk2"/>
              </a:solidFill>
            </a:endParaRPr>
          </a:p>
        </p:txBody>
      </p:sp>
      <p:cxnSp>
        <p:nvCxnSpPr>
          <p:cNvPr id="70" name="Google Shape;70;p13"/>
          <p:cNvCxnSpPr/>
          <p:nvPr/>
        </p:nvCxnSpPr>
        <p:spPr>
          <a:xfrm>
            <a:off x="15175" y="1683225"/>
            <a:ext cx="9098400" cy="30300"/>
          </a:xfrm>
          <a:prstGeom prst="straightConnector1">
            <a:avLst/>
          </a:prstGeom>
          <a:noFill/>
          <a:ln cap="flat" cmpd="sng" w="76200">
            <a:solidFill>
              <a:schemeClr val="dk2"/>
            </a:solidFill>
            <a:prstDash val="solid"/>
            <a:round/>
            <a:headEnd len="med" w="med" type="none"/>
            <a:tailEnd len="med" w="med" type="none"/>
          </a:ln>
        </p:spPr>
      </p:cxnSp>
      <p:pic>
        <p:nvPicPr>
          <p:cNvPr id="71" name="Google Shape;71;p13"/>
          <p:cNvPicPr preferRelativeResize="0"/>
          <p:nvPr/>
        </p:nvPicPr>
        <p:blipFill>
          <a:blip r:embed="rId3">
            <a:alphaModFix/>
          </a:blip>
          <a:stretch>
            <a:fillRect/>
          </a:stretch>
        </p:blipFill>
        <p:spPr>
          <a:xfrm>
            <a:off x="0" y="1713525"/>
            <a:ext cx="4367276" cy="3429975"/>
          </a:xfrm>
          <a:prstGeom prst="rect">
            <a:avLst/>
          </a:prstGeom>
          <a:noFill/>
          <a:ln>
            <a:noFill/>
          </a:ln>
        </p:spPr>
      </p:pic>
      <p:pic>
        <p:nvPicPr>
          <p:cNvPr id="72" name="Google Shape;72;p13"/>
          <p:cNvPicPr preferRelativeResize="0"/>
          <p:nvPr/>
        </p:nvPicPr>
        <p:blipFill>
          <a:blip r:embed="rId4">
            <a:alphaModFix/>
          </a:blip>
          <a:stretch>
            <a:fillRect/>
          </a:stretch>
        </p:blipFill>
        <p:spPr>
          <a:xfrm>
            <a:off x="4367275" y="1683225"/>
            <a:ext cx="4776725" cy="3460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2"/>
          <p:cNvPicPr preferRelativeResize="0"/>
          <p:nvPr/>
        </p:nvPicPr>
        <p:blipFill>
          <a:blip r:embed="rId3">
            <a:alphaModFix/>
          </a:blip>
          <a:stretch>
            <a:fillRect/>
          </a:stretch>
        </p:blipFill>
        <p:spPr>
          <a:xfrm>
            <a:off x="214250" y="687875"/>
            <a:ext cx="3667750" cy="3224500"/>
          </a:xfrm>
          <a:prstGeom prst="rect">
            <a:avLst/>
          </a:prstGeom>
          <a:noFill/>
          <a:ln>
            <a:noFill/>
          </a:ln>
        </p:spPr>
      </p:pic>
      <p:pic>
        <p:nvPicPr>
          <p:cNvPr id="141" name="Google Shape;141;p22"/>
          <p:cNvPicPr preferRelativeResize="0"/>
          <p:nvPr/>
        </p:nvPicPr>
        <p:blipFill>
          <a:blip r:embed="rId4">
            <a:alphaModFix/>
          </a:blip>
          <a:stretch>
            <a:fillRect/>
          </a:stretch>
        </p:blipFill>
        <p:spPr>
          <a:xfrm>
            <a:off x="4186050" y="687875"/>
            <a:ext cx="4669076" cy="3224500"/>
          </a:xfrm>
          <a:prstGeom prst="rect">
            <a:avLst/>
          </a:prstGeom>
          <a:noFill/>
          <a:ln>
            <a:noFill/>
          </a:ln>
        </p:spPr>
      </p:pic>
      <p:sp>
        <p:nvSpPr>
          <p:cNvPr id="142" name="Google Shape;142;p22"/>
          <p:cNvSpPr txBox="1"/>
          <p:nvPr/>
        </p:nvSpPr>
        <p:spPr>
          <a:xfrm>
            <a:off x="0" y="0"/>
            <a:ext cx="633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Achievement of Human-level Performance in Image Recognition</a:t>
            </a:r>
            <a:endParaRPr b="1">
              <a:solidFill>
                <a:schemeClr val="dk1"/>
              </a:solidFill>
            </a:endParaRPr>
          </a:p>
          <a:p>
            <a:pPr indent="0" lvl="0" marL="0" rtl="0" algn="l">
              <a:spcBef>
                <a:spcPts val="0"/>
              </a:spcBef>
              <a:spcAft>
                <a:spcPts val="0"/>
              </a:spcAft>
              <a:buNone/>
            </a:pPr>
            <a:r>
              <a:rPr b="1" lang="en">
                <a:solidFill>
                  <a:schemeClr val="dk1"/>
                </a:solidFill>
              </a:rPr>
              <a:t> (2012)</a:t>
            </a:r>
            <a:endParaRPr b="1">
              <a:solidFill>
                <a:schemeClr val="dk1"/>
              </a:solidFill>
            </a:endParaRPr>
          </a:p>
        </p:txBody>
      </p:sp>
      <p:sp>
        <p:nvSpPr>
          <p:cNvPr id="143" name="Google Shape;143;p22"/>
          <p:cNvSpPr txBox="1"/>
          <p:nvPr/>
        </p:nvSpPr>
        <p:spPr>
          <a:xfrm>
            <a:off x="214250" y="3912375"/>
            <a:ext cx="8279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a:t>
            </a:r>
            <a:r>
              <a:rPr lang="en">
                <a:latin typeface="Source Sans Pro"/>
                <a:ea typeface="Source Sans Pro"/>
                <a:cs typeface="Source Sans Pro"/>
                <a:sym typeface="Source Sans Pro"/>
              </a:rPr>
              <a:t>he AlexNet model's victory in the ImageNet Large Scale Visual Recognition Challenge marked a pivotal moment in the field of computer vision and deep learning. This achievement signaled a significant breakthrough as deep learning models began to surpass human-level performance in specific tasks. </a:t>
            </a:r>
            <a:endParaRPr>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3"/>
          <p:cNvPicPr preferRelativeResize="0"/>
          <p:nvPr/>
        </p:nvPicPr>
        <p:blipFill>
          <a:blip r:embed="rId3">
            <a:alphaModFix/>
          </a:blip>
          <a:stretch>
            <a:fillRect/>
          </a:stretch>
        </p:blipFill>
        <p:spPr>
          <a:xfrm>
            <a:off x="194625" y="977725"/>
            <a:ext cx="4824675" cy="3040775"/>
          </a:xfrm>
          <a:prstGeom prst="rect">
            <a:avLst/>
          </a:prstGeom>
          <a:noFill/>
          <a:ln>
            <a:noFill/>
          </a:ln>
        </p:spPr>
      </p:pic>
      <p:pic>
        <p:nvPicPr>
          <p:cNvPr id="149" name="Google Shape;149;p23"/>
          <p:cNvPicPr preferRelativeResize="0"/>
          <p:nvPr/>
        </p:nvPicPr>
        <p:blipFill>
          <a:blip r:embed="rId4">
            <a:alphaModFix/>
          </a:blip>
          <a:stretch>
            <a:fillRect/>
          </a:stretch>
        </p:blipFill>
        <p:spPr>
          <a:xfrm>
            <a:off x="5262100" y="1144537"/>
            <a:ext cx="3577850" cy="2707150"/>
          </a:xfrm>
          <a:prstGeom prst="rect">
            <a:avLst/>
          </a:prstGeom>
          <a:noFill/>
          <a:ln>
            <a:noFill/>
          </a:ln>
        </p:spPr>
      </p:pic>
      <p:sp>
        <p:nvSpPr>
          <p:cNvPr id="150" name="Google Shape;150;p23"/>
          <p:cNvSpPr txBox="1"/>
          <p:nvPr/>
        </p:nvSpPr>
        <p:spPr>
          <a:xfrm>
            <a:off x="0" y="0"/>
            <a:ext cx="50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Advances in Reinforcement Learning - AlphaGo (2016)</a:t>
            </a:r>
            <a:endParaRPr b="1">
              <a:solidFill>
                <a:schemeClr val="dk1"/>
              </a:solidFill>
            </a:endParaRPr>
          </a:p>
        </p:txBody>
      </p:sp>
      <p:sp>
        <p:nvSpPr>
          <p:cNvPr id="151" name="Google Shape;151;p23"/>
          <p:cNvSpPr txBox="1"/>
          <p:nvPr/>
        </p:nvSpPr>
        <p:spPr>
          <a:xfrm>
            <a:off x="204750" y="4018500"/>
            <a:ext cx="8734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AlphaGo's victory in 2016 marked a watershed moment in the field of artificial intelligence, demonstrating the prowess of deep learning and reinforcement learning in conquering challenges previously thought insurmountable. The success in Go showcased the potential of AI in decision-making and strategic planning, leaving a lasting impact on the trajectory of AI research and its applications.</a:t>
            </a:r>
            <a:endParaRPr>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4"/>
          <p:cNvPicPr preferRelativeResize="0"/>
          <p:nvPr/>
        </p:nvPicPr>
        <p:blipFill>
          <a:blip r:embed="rId3">
            <a:alphaModFix/>
          </a:blip>
          <a:stretch>
            <a:fillRect/>
          </a:stretch>
        </p:blipFill>
        <p:spPr>
          <a:xfrm>
            <a:off x="272948" y="1113175"/>
            <a:ext cx="4913201" cy="2446350"/>
          </a:xfrm>
          <a:prstGeom prst="rect">
            <a:avLst/>
          </a:prstGeom>
          <a:noFill/>
          <a:ln>
            <a:noFill/>
          </a:ln>
        </p:spPr>
      </p:pic>
      <p:pic>
        <p:nvPicPr>
          <p:cNvPr id="157" name="Google Shape;157;p24"/>
          <p:cNvPicPr preferRelativeResize="0"/>
          <p:nvPr/>
        </p:nvPicPr>
        <p:blipFill>
          <a:blip r:embed="rId4">
            <a:alphaModFix/>
          </a:blip>
          <a:stretch>
            <a:fillRect/>
          </a:stretch>
        </p:blipFill>
        <p:spPr>
          <a:xfrm>
            <a:off x="5353700" y="1113175"/>
            <a:ext cx="3562075" cy="2446350"/>
          </a:xfrm>
          <a:prstGeom prst="rect">
            <a:avLst/>
          </a:prstGeom>
          <a:noFill/>
          <a:ln>
            <a:noFill/>
          </a:ln>
        </p:spPr>
      </p:pic>
      <p:sp>
        <p:nvSpPr>
          <p:cNvPr id="158" name="Google Shape;158;p24"/>
          <p:cNvSpPr txBox="1"/>
          <p:nvPr/>
        </p:nvSpPr>
        <p:spPr>
          <a:xfrm>
            <a:off x="0" y="326700"/>
            <a:ext cx="765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Advancements in Natural Language Processing (NLP) and Transformers</a:t>
            </a:r>
            <a:endParaRPr b="1">
              <a:solidFill>
                <a:schemeClr val="dk1"/>
              </a:solidFill>
            </a:endParaRPr>
          </a:p>
          <a:p>
            <a:pPr indent="0" lvl="0" marL="0" rtl="0" algn="l">
              <a:spcBef>
                <a:spcPts val="0"/>
              </a:spcBef>
              <a:spcAft>
                <a:spcPts val="0"/>
              </a:spcAft>
              <a:buNone/>
            </a:pPr>
            <a:r>
              <a:rPr b="1" lang="en">
                <a:solidFill>
                  <a:schemeClr val="dk1"/>
                </a:solidFill>
              </a:rPr>
              <a:t> (2018)</a:t>
            </a:r>
            <a:endParaRPr b="1">
              <a:solidFill>
                <a:schemeClr val="dk1"/>
              </a:solidFill>
            </a:endParaRPr>
          </a:p>
        </p:txBody>
      </p:sp>
      <p:sp>
        <p:nvSpPr>
          <p:cNvPr id="159" name="Google Shape;159;p24"/>
          <p:cNvSpPr txBox="1"/>
          <p:nvPr/>
        </p:nvSpPr>
        <p:spPr>
          <a:xfrm>
            <a:off x="272950" y="3730400"/>
            <a:ext cx="8915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a:t>
            </a:r>
            <a:r>
              <a:rPr lang="en">
                <a:latin typeface="Source Sans Pro"/>
                <a:ea typeface="Source Sans Pro"/>
                <a:cs typeface="Source Sans Pro"/>
                <a:sym typeface="Source Sans Pro"/>
              </a:rPr>
              <a:t>he introduction of the Transformer model in 2018 revolutionized NLP by addressing long-range dependencies and enabling efficient parallelization. This breakthrough led to the development of models like BERT and GPT, which significantly improved the ability of machines to understand and generate human-like text, impacting a wide range of applications in natural language processing.</a:t>
            </a:r>
            <a:endParaRPr>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nvSpPr>
        <p:spPr>
          <a:xfrm>
            <a:off x="0" y="0"/>
            <a:ext cx="515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GPT-3 and the Surge of Large Language Models</a:t>
            </a:r>
            <a:endParaRPr b="1">
              <a:solidFill>
                <a:schemeClr val="dk1"/>
              </a:solidFill>
            </a:endParaRPr>
          </a:p>
          <a:p>
            <a:pPr indent="0" lvl="0" marL="0" rtl="0" algn="l">
              <a:spcBef>
                <a:spcPts val="0"/>
              </a:spcBef>
              <a:spcAft>
                <a:spcPts val="0"/>
              </a:spcAft>
              <a:buNone/>
            </a:pPr>
            <a:r>
              <a:rPr b="1" lang="en">
                <a:solidFill>
                  <a:schemeClr val="dk1"/>
                </a:solidFill>
              </a:rPr>
              <a:t> (2020)</a:t>
            </a:r>
            <a:endParaRPr b="1">
              <a:solidFill>
                <a:schemeClr val="dk1"/>
              </a:solidFill>
            </a:endParaRPr>
          </a:p>
        </p:txBody>
      </p:sp>
      <p:pic>
        <p:nvPicPr>
          <p:cNvPr id="165" name="Google Shape;165;p25"/>
          <p:cNvPicPr preferRelativeResize="0"/>
          <p:nvPr/>
        </p:nvPicPr>
        <p:blipFill>
          <a:blip r:embed="rId3">
            <a:alphaModFix/>
          </a:blip>
          <a:stretch>
            <a:fillRect/>
          </a:stretch>
        </p:blipFill>
        <p:spPr>
          <a:xfrm>
            <a:off x="306927" y="718075"/>
            <a:ext cx="4196850" cy="3071575"/>
          </a:xfrm>
          <a:prstGeom prst="rect">
            <a:avLst/>
          </a:prstGeom>
          <a:noFill/>
          <a:ln>
            <a:noFill/>
          </a:ln>
        </p:spPr>
      </p:pic>
      <p:sp>
        <p:nvSpPr>
          <p:cNvPr id="166" name="Google Shape;166;p25"/>
          <p:cNvSpPr txBox="1"/>
          <p:nvPr/>
        </p:nvSpPr>
        <p:spPr>
          <a:xfrm>
            <a:off x="137100" y="3955875"/>
            <a:ext cx="9006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The release of GPT-3 (Generative Pre-trained Transformer 3) in 2020 marked a significant milestone in the field of natural language processing (NLP) and artificial intelligence. GPT-3, developed by OpenAI, represents one of the largest language models ever created, and its release sparked a surge in the development and exploration of large language models.</a:t>
            </a:r>
            <a:endParaRPr>
              <a:latin typeface="Source Sans Pro"/>
              <a:ea typeface="Source Sans Pro"/>
              <a:cs typeface="Source Sans Pro"/>
              <a:sym typeface="Source Sans Pro"/>
            </a:endParaRPr>
          </a:p>
        </p:txBody>
      </p:sp>
      <p:pic>
        <p:nvPicPr>
          <p:cNvPr id="167" name="Google Shape;167;p25"/>
          <p:cNvPicPr preferRelativeResize="0"/>
          <p:nvPr/>
        </p:nvPicPr>
        <p:blipFill>
          <a:blip r:embed="rId4">
            <a:alphaModFix/>
          </a:blip>
          <a:stretch>
            <a:fillRect/>
          </a:stretch>
        </p:blipFill>
        <p:spPr>
          <a:xfrm>
            <a:off x="4739750" y="718075"/>
            <a:ext cx="4085801" cy="30715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nvSpPr>
        <p:spPr>
          <a:xfrm>
            <a:off x="2481975" y="0"/>
            <a:ext cx="5155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rPr>
              <a:t>Real Life Applications of the </a:t>
            </a:r>
            <a:r>
              <a:rPr b="1" lang="en" sz="1500">
                <a:solidFill>
                  <a:schemeClr val="dk1"/>
                </a:solidFill>
              </a:rPr>
              <a:t>Perceptron</a:t>
            </a:r>
            <a:endParaRPr b="1" sz="1500">
              <a:solidFill>
                <a:schemeClr val="dk1"/>
              </a:solidFill>
            </a:endParaRPr>
          </a:p>
        </p:txBody>
      </p:sp>
      <p:pic>
        <p:nvPicPr>
          <p:cNvPr id="173" name="Google Shape;173;p26"/>
          <p:cNvPicPr preferRelativeResize="0"/>
          <p:nvPr/>
        </p:nvPicPr>
        <p:blipFill>
          <a:blip r:embed="rId3">
            <a:alphaModFix/>
          </a:blip>
          <a:stretch>
            <a:fillRect/>
          </a:stretch>
        </p:blipFill>
        <p:spPr>
          <a:xfrm>
            <a:off x="3112698" y="2120650"/>
            <a:ext cx="2586788" cy="1496345"/>
          </a:xfrm>
          <a:prstGeom prst="rect">
            <a:avLst/>
          </a:prstGeom>
          <a:noFill/>
          <a:ln>
            <a:noFill/>
          </a:ln>
        </p:spPr>
      </p:pic>
      <p:pic>
        <p:nvPicPr>
          <p:cNvPr id="174" name="Google Shape;174;p26"/>
          <p:cNvPicPr preferRelativeResize="0"/>
          <p:nvPr/>
        </p:nvPicPr>
        <p:blipFill>
          <a:blip r:embed="rId4">
            <a:alphaModFix/>
          </a:blip>
          <a:stretch>
            <a:fillRect/>
          </a:stretch>
        </p:blipFill>
        <p:spPr>
          <a:xfrm>
            <a:off x="423300" y="1519900"/>
            <a:ext cx="2464875" cy="1386475"/>
          </a:xfrm>
          <a:prstGeom prst="rect">
            <a:avLst/>
          </a:prstGeom>
          <a:noFill/>
          <a:ln>
            <a:noFill/>
          </a:ln>
        </p:spPr>
      </p:pic>
      <p:pic>
        <p:nvPicPr>
          <p:cNvPr id="175" name="Google Shape;175;p26"/>
          <p:cNvPicPr preferRelativeResize="0"/>
          <p:nvPr/>
        </p:nvPicPr>
        <p:blipFill>
          <a:blip r:embed="rId5">
            <a:alphaModFix/>
          </a:blip>
          <a:stretch>
            <a:fillRect/>
          </a:stretch>
        </p:blipFill>
        <p:spPr>
          <a:xfrm>
            <a:off x="423310" y="3402075"/>
            <a:ext cx="2464865" cy="1386474"/>
          </a:xfrm>
          <a:prstGeom prst="rect">
            <a:avLst/>
          </a:prstGeom>
          <a:noFill/>
          <a:ln>
            <a:noFill/>
          </a:ln>
        </p:spPr>
      </p:pic>
      <p:pic>
        <p:nvPicPr>
          <p:cNvPr id="176" name="Google Shape;176;p26"/>
          <p:cNvPicPr preferRelativeResize="0"/>
          <p:nvPr/>
        </p:nvPicPr>
        <p:blipFill>
          <a:blip r:embed="rId6">
            <a:alphaModFix/>
          </a:blip>
          <a:stretch>
            <a:fillRect/>
          </a:stretch>
        </p:blipFill>
        <p:spPr>
          <a:xfrm>
            <a:off x="6115350" y="1672500"/>
            <a:ext cx="2586775" cy="1288975"/>
          </a:xfrm>
          <a:prstGeom prst="rect">
            <a:avLst/>
          </a:prstGeom>
          <a:noFill/>
          <a:ln>
            <a:noFill/>
          </a:ln>
        </p:spPr>
      </p:pic>
      <p:pic>
        <p:nvPicPr>
          <p:cNvPr id="177" name="Google Shape;177;p26"/>
          <p:cNvPicPr preferRelativeResize="0"/>
          <p:nvPr/>
        </p:nvPicPr>
        <p:blipFill>
          <a:blip r:embed="rId7">
            <a:alphaModFix/>
          </a:blip>
          <a:stretch>
            <a:fillRect/>
          </a:stretch>
        </p:blipFill>
        <p:spPr>
          <a:xfrm>
            <a:off x="6087499" y="3292197"/>
            <a:ext cx="2650008" cy="1496350"/>
          </a:xfrm>
          <a:prstGeom prst="rect">
            <a:avLst/>
          </a:prstGeom>
          <a:noFill/>
          <a:ln>
            <a:noFill/>
          </a:ln>
        </p:spPr>
      </p:pic>
      <p:sp>
        <p:nvSpPr>
          <p:cNvPr id="178" name="Google Shape;178;p26"/>
          <p:cNvSpPr txBox="1"/>
          <p:nvPr/>
        </p:nvSpPr>
        <p:spPr>
          <a:xfrm>
            <a:off x="615338" y="1147325"/>
            <a:ext cx="2080800" cy="2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1"/>
                </a:solidFill>
                <a:latin typeface="Source Sans Pro"/>
                <a:ea typeface="Source Sans Pro"/>
                <a:cs typeface="Source Sans Pro"/>
                <a:sym typeface="Source Sans Pro"/>
              </a:rPr>
              <a:t>Medical Diagnosis</a:t>
            </a:r>
            <a:endParaRPr i="1" sz="1800">
              <a:solidFill>
                <a:schemeClr val="dk1"/>
              </a:solidFill>
              <a:latin typeface="Source Sans Pro"/>
              <a:ea typeface="Source Sans Pro"/>
              <a:cs typeface="Source Sans Pro"/>
              <a:sym typeface="Source Sans Pro"/>
            </a:endParaRPr>
          </a:p>
        </p:txBody>
      </p:sp>
      <p:sp>
        <p:nvSpPr>
          <p:cNvPr id="179" name="Google Shape;179;p26"/>
          <p:cNvSpPr txBox="1"/>
          <p:nvPr/>
        </p:nvSpPr>
        <p:spPr>
          <a:xfrm>
            <a:off x="615350" y="2961475"/>
            <a:ext cx="2080800" cy="2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Source Sans Pro"/>
                <a:ea typeface="Source Sans Pro"/>
                <a:cs typeface="Source Sans Pro"/>
                <a:sym typeface="Source Sans Pro"/>
              </a:rPr>
              <a:t>Facial </a:t>
            </a:r>
            <a:r>
              <a:rPr i="1" lang="en" sz="1800">
                <a:solidFill>
                  <a:schemeClr val="dk1"/>
                </a:solidFill>
                <a:latin typeface="Source Sans Pro"/>
                <a:ea typeface="Source Sans Pro"/>
                <a:cs typeface="Source Sans Pro"/>
                <a:sym typeface="Source Sans Pro"/>
              </a:rPr>
              <a:t>Recognition</a:t>
            </a:r>
            <a:endParaRPr i="1" sz="1800">
              <a:solidFill>
                <a:schemeClr val="dk1"/>
              </a:solidFill>
              <a:latin typeface="Source Sans Pro"/>
              <a:ea typeface="Source Sans Pro"/>
              <a:cs typeface="Source Sans Pro"/>
              <a:sym typeface="Source Sans Pro"/>
            </a:endParaRPr>
          </a:p>
        </p:txBody>
      </p:sp>
      <p:sp>
        <p:nvSpPr>
          <p:cNvPr id="180" name="Google Shape;180;p26"/>
          <p:cNvSpPr txBox="1"/>
          <p:nvPr/>
        </p:nvSpPr>
        <p:spPr>
          <a:xfrm>
            <a:off x="6115350" y="1312600"/>
            <a:ext cx="2791200" cy="2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1"/>
                </a:solidFill>
                <a:latin typeface="Source Sans Pro"/>
                <a:ea typeface="Source Sans Pro"/>
                <a:cs typeface="Source Sans Pro"/>
                <a:sym typeface="Source Sans Pro"/>
              </a:rPr>
              <a:t>Robotic Control Systems</a:t>
            </a:r>
            <a:endParaRPr i="1" sz="1800">
              <a:solidFill>
                <a:schemeClr val="dk1"/>
              </a:solidFill>
              <a:latin typeface="Source Sans Pro"/>
              <a:ea typeface="Source Sans Pro"/>
              <a:cs typeface="Source Sans Pro"/>
              <a:sym typeface="Source Sans Pro"/>
            </a:endParaRPr>
          </a:p>
        </p:txBody>
      </p:sp>
      <p:sp>
        <p:nvSpPr>
          <p:cNvPr id="181" name="Google Shape;181;p26"/>
          <p:cNvSpPr txBox="1"/>
          <p:nvPr/>
        </p:nvSpPr>
        <p:spPr>
          <a:xfrm>
            <a:off x="6241950" y="2906375"/>
            <a:ext cx="2791200" cy="2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1"/>
                </a:solidFill>
                <a:latin typeface="Source Sans Pro"/>
                <a:ea typeface="Source Sans Pro"/>
                <a:cs typeface="Source Sans Pro"/>
                <a:sym typeface="Source Sans Pro"/>
              </a:rPr>
              <a:t>Autonomous Vehicles</a:t>
            </a:r>
            <a:endParaRPr i="1" sz="1800">
              <a:solidFill>
                <a:schemeClr val="dk1"/>
              </a:solidFill>
              <a:latin typeface="Source Sans Pro"/>
              <a:ea typeface="Source Sans Pro"/>
              <a:cs typeface="Source Sans Pro"/>
              <a:sym typeface="Source Sans Pro"/>
            </a:endParaRPr>
          </a:p>
        </p:txBody>
      </p:sp>
      <p:sp>
        <p:nvSpPr>
          <p:cNvPr id="182" name="Google Shape;182;p26"/>
          <p:cNvSpPr txBox="1"/>
          <p:nvPr/>
        </p:nvSpPr>
        <p:spPr>
          <a:xfrm>
            <a:off x="6016900" y="595250"/>
            <a:ext cx="2791200" cy="20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2"/>
                </a:solidFill>
                <a:latin typeface="Impact"/>
                <a:ea typeface="Impact"/>
                <a:cs typeface="Impact"/>
                <a:sym typeface="Impact"/>
              </a:rPr>
              <a:t>FUTURE</a:t>
            </a:r>
            <a:endParaRPr sz="2800">
              <a:solidFill>
                <a:schemeClr val="dk2"/>
              </a:solidFill>
              <a:latin typeface="Impact"/>
              <a:ea typeface="Impact"/>
              <a:cs typeface="Impact"/>
              <a:sym typeface="Impact"/>
            </a:endParaRPr>
          </a:p>
        </p:txBody>
      </p:sp>
      <p:sp>
        <p:nvSpPr>
          <p:cNvPr id="183" name="Google Shape;183;p26"/>
          <p:cNvSpPr txBox="1"/>
          <p:nvPr/>
        </p:nvSpPr>
        <p:spPr>
          <a:xfrm>
            <a:off x="260125" y="595238"/>
            <a:ext cx="2791200" cy="20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dk2"/>
                </a:solidFill>
                <a:latin typeface="Impact"/>
                <a:ea typeface="Impact"/>
                <a:cs typeface="Impact"/>
                <a:sym typeface="Impact"/>
              </a:rPr>
              <a:t>TODAY</a:t>
            </a:r>
            <a:endParaRPr sz="3100">
              <a:solidFill>
                <a:schemeClr val="dk2"/>
              </a:solidFill>
              <a:latin typeface="Impact"/>
              <a:ea typeface="Impact"/>
              <a:cs typeface="Impact"/>
              <a:sym typeface="Impact"/>
            </a:endParaRPr>
          </a:p>
        </p:txBody>
      </p:sp>
      <p:sp>
        <p:nvSpPr>
          <p:cNvPr id="184" name="Google Shape;184;p26"/>
          <p:cNvSpPr txBox="1"/>
          <p:nvPr/>
        </p:nvSpPr>
        <p:spPr>
          <a:xfrm>
            <a:off x="3418213" y="15894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Source Sans Pro"/>
                <a:ea typeface="Source Sans Pro"/>
                <a:cs typeface="Source Sans Pro"/>
                <a:sym typeface="Source Sans Pro"/>
              </a:rPr>
              <a:t>Pattern Recognition</a:t>
            </a:r>
            <a:endParaRPr i="1" sz="1800">
              <a:solidFill>
                <a:schemeClr val="dk1"/>
              </a:solidFill>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p:nvPr/>
        </p:nvSpPr>
        <p:spPr>
          <a:xfrm>
            <a:off x="3174575" y="1036675"/>
            <a:ext cx="2342700" cy="3949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0" name="Google Shape;190;p27"/>
          <p:cNvSpPr/>
          <p:nvPr/>
        </p:nvSpPr>
        <p:spPr>
          <a:xfrm>
            <a:off x="6064875" y="1036675"/>
            <a:ext cx="2342700" cy="3949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1" name="Google Shape;191;p27"/>
          <p:cNvSpPr txBox="1"/>
          <p:nvPr/>
        </p:nvSpPr>
        <p:spPr>
          <a:xfrm>
            <a:off x="297000" y="123800"/>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p>
          <a:p>
            <a:pPr indent="0" lvl="0" marL="0" rtl="0" algn="l">
              <a:spcBef>
                <a:spcPts val="0"/>
              </a:spcBef>
              <a:spcAft>
                <a:spcPts val="0"/>
              </a:spcAft>
              <a:buNone/>
            </a:pPr>
            <a:r>
              <a:rPr b="1" lang="en" sz="2600">
                <a:solidFill>
                  <a:schemeClr val="dk1"/>
                </a:solidFill>
              </a:rPr>
              <a:t>PERCEPTRON CHALLENGES:</a:t>
            </a:r>
            <a:endParaRPr b="1" sz="2600">
              <a:solidFill>
                <a:schemeClr val="dk1"/>
              </a:solidFill>
            </a:endParaRPr>
          </a:p>
        </p:txBody>
      </p:sp>
      <p:sp>
        <p:nvSpPr>
          <p:cNvPr id="192" name="Google Shape;192;p27"/>
          <p:cNvSpPr txBox="1"/>
          <p:nvPr/>
        </p:nvSpPr>
        <p:spPr>
          <a:xfrm>
            <a:off x="3235375" y="407925"/>
            <a:ext cx="2342700" cy="30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b="1" lang="en" sz="2000">
                <a:solidFill>
                  <a:schemeClr val="dk2"/>
                </a:solidFill>
                <a:latin typeface="Source Sans Pro"/>
                <a:ea typeface="Source Sans Pro"/>
                <a:cs typeface="Source Sans Pro"/>
                <a:sym typeface="Source Sans Pro"/>
              </a:rPr>
              <a:t>Challenges</a:t>
            </a:r>
            <a:r>
              <a:rPr b="1" lang="en" sz="2000">
                <a:solidFill>
                  <a:schemeClr val="dk2"/>
                </a:solidFill>
                <a:latin typeface="Playfair Display"/>
                <a:ea typeface="Playfair Display"/>
                <a:cs typeface="Playfair Display"/>
                <a:sym typeface="Playfair Display"/>
              </a:rPr>
              <a:t>:</a:t>
            </a:r>
            <a:endParaRPr b="1" sz="20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3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XOR or “exclusive OR” - The perceptron, by itself, is linear - the results return as true if one of the inputs are true, and false otherwise.  For complex modeling there are more than two value inputs so there could be many trues and many falses - which would result in the default output of false.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The above limitation greatly held back additional breakthroughs which eventually led to a decline in interest and funding for the research causing an </a:t>
            </a:r>
            <a:r>
              <a:rPr b="1" lang="en" u="sng">
                <a:solidFill>
                  <a:schemeClr val="dk2"/>
                </a:solidFill>
                <a:latin typeface="Source Sans Pro"/>
                <a:ea typeface="Source Sans Pro"/>
                <a:cs typeface="Source Sans Pro"/>
                <a:sym typeface="Source Sans Pro"/>
              </a:rPr>
              <a:t>AI WINTER </a:t>
            </a:r>
            <a:endParaRPr b="1" u="sng">
              <a:solidFill>
                <a:schemeClr val="dk2"/>
              </a:solidFill>
              <a:latin typeface="Source Sans Pro"/>
              <a:ea typeface="Source Sans Pro"/>
              <a:cs typeface="Source Sans Pro"/>
              <a:sym typeface="Source Sans Pro"/>
            </a:endParaRPr>
          </a:p>
        </p:txBody>
      </p:sp>
      <p:sp>
        <p:nvSpPr>
          <p:cNvPr id="193" name="Google Shape;193;p27"/>
          <p:cNvSpPr txBox="1"/>
          <p:nvPr/>
        </p:nvSpPr>
        <p:spPr>
          <a:xfrm>
            <a:off x="6141975" y="225950"/>
            <a:ext cx="2188500" cy="29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b="1" lang="en" sz="1700">
                <a:solidFill>
                  <a:schemeClr val="dk2"/>
                </a:solidFill>
                <a:latin typeface="Source Sans Pro"/>
                <a:ea typeface="Source Sans Pro"/>
                <a:cs typeface="Source Sans Pro"/>
                <a:sym typeface="Source Sans Pro"/>
              </a:rPr>
              <a:t>How Challenges were overcome:</a:t>
            </a:r>
            <a:endParaRPr b="1" sz="17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5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500">
                <a:solidFill>
                  <a:schemeClr val="dk2"/>
                </a:solidFill>
                <a:latin typeface="Source Sans Pro"/>
                <a:ea typeface="Source Sans Pro"/>
                <a:cs typeface="Source Sans Pro"/>
                <a:sym typeface="Source Sans Pro"/>
              </a:rPr>
              <a:t>The introduction of the Multilayer Perceptron (MLP) and the backpropagation algorithm overcame the perceptron limitations  by adding hidden layers, allowed it to solve complex (non linear) problems.  Backpropagation allowed efficient model training by pushing errors backward and adjusting the weight(s).</a:t>
            </a:r>
            <a:endParaRPr sz="1500">
              <a:solidFill>
                <a:schemeClr val="dk2"/>
              </a:solidFill>
              <a:latin typeface="Source Sans Pro"/>
              <a:ea typeface="Source Sans Pro"/>
              <a:cs typeface="Source Sans Pro"/>
              <a:sym typeface="Source Sans Pro"/>
            </a:endParaRPr>
          </a:p>
        </p:txBody>
      </p:sp>
      <p:sp>
        <p:nvSpPr>
          <p:cNvPr id="194" name="Google Shape;194;p27"/>
          <p:cNvSpPr txBox="1"/>
          <p:nvPr/>
        </p:nvSpPr>
        <p:spPr>
          <a:xfrm>
            <a:off x="7285800" y="4600525"/>
            <a:ext cx="16092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Lato"/>
              <a:ea typeface="Lato"/>
              <a:cs typeface="Lato"/>
              <a:sym typeface="Lato"/>
            </a:endParaRPr>
          </a:p>
        </p:txBody>
      </p:sp>
      <p:pic>
        <p:nvPicPr>
          <p:cNvPr id="195" name="Google Shape;195;p27"/>
          <p:cNvPicPr preferRelativeResize="0"/>
          <p:nvPr/>
        </p:nvPicPr>
        <p:blipFill>
          <a:blip r:embed="rId3">
            <a:alphaModFix/>
          </a:blip>
          <a:stretch>
            <a:fillRect/>
          </a:stretch>
        </p:blipFill>
        <p:spPr>
          <a:xfrm>
            <a:off x="416625" y="1625325"/>
            <a:ext cx="2478800" cy="2771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nvSpPr>
        <p:spPr>
          <a:xfrm>
            <a:off x="1820775" y="127100"/>
            <a:ext cx="4101900" cy="9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dk1"/>
                </a:solidFill>
                <a:latin typeface="Impact"/>
                <a:ea typeface="Impact"/>
                <a:cs typeface="Impact"/>
                <a:sym typeface="Impact"/>
              </a:rPr>
              <a:t>INFLUENTIAL LITERATURE:</a:t>
            </a:r>
            <a:endParaRPr sz="3100">
              <a:solidFill>
                <a:schemeClr val="dk1"/>
              </a:solidFill>
              <a:latin typeface="Impact"/>
              <a:ea typeface="Impact"/>
              <a:cs typeface="Impact"/>
              <a:sym typeface="Impact"/>
            </a:endParaRPr>
          </a:p>
        </p:txBody>
      </p:sp>
      <p:sp>
        <p:nvSpPr>
          <p:cNvPr id="201" name="Google Shape;201;p28"/>
          <p:cNvSpPr txBox="1"/>
          <p:nvPr/>
        </p:nvSpPr>
        <p:spPr>
          <a:xfrm>
            <a:off x="445325" y="941400"/>
            <a:ext cx="3000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"A Logical Calculus of Ideas Immanent in Nervous Activity" (1943): Authors Warren McCulloch and Walter Pitts introduced the concept of a simplified artificial neuron, laying the foundation for neural network models.</a:t>
            </a:r>
            <a:endParaRPr b="1">
              <a:latin typeface="Source Sans Pro"/>
              <a:ea typeface="Source Sans Pro"/>
              <a:cs typeface="Source Sans Pro"/>
              <a:sym typeface="Source Sans Pro"/>
            </a:endParaRPr>
          </a:p>
        </p:txBody>
      </p:sp>
      <p:sp>
        <p:nvSpPr>
          <p:cNvPr id="202" name="Google Shape;202;p28"/>
          <p:cNvSpPr txBox="1"/>
          <p:nvPr/>
        </p:nvSpPr>
        <p:spPr>
          <a:xfrm>
            <a:off x="5396025" y="941400"/>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"The Perceptron, a Perceiving and Recognizing Automaton" (1957): Frank Rosenblatt's paper where he introduced the perceptron model, a type of artificial neuron capable of learning.</a:t>
            </a:r>
            <a:endParaRPr b="1">
              <a:latin typeface="Source Sans Pro"/>
              <a:ea typeface="Source Sans Pro"/>
              <a:cs typeface="Source Sans Pro"/>
              <a:sym typeface="Source Sans Pro"/>
            </a:endParaRPr>
          </a:p>
        </p:txBody>
      </p:sp>
      <p:sp>
        <p:nvSpPr>
          <p:cNvPr id="203" name="Google Shape;203;p28"/>
          <p:cNvSpPr txBox="1"/>
          <p:nvPr/>
        </p:nvSpPr>
        <p:spPr>
          <a:xfrm>
            <a:off x="5396025" y="2887225"/>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"Principles of Neurodynamics: Perceptrons and the Theory of Brain Mechanisms" (1958): Frank Rosenblatt's book expanded on the perceptron model and its applications.</a:t>
            </a:r>
            <a:endParaRPr b="1">
              <a:latin typeface="Source Sans Pro"/>
              <a:ea typeface="Source Sans Pro"/>
              <a:cs typeface="Source Sans Pro"/>
              <a:sym typeface="Source Sans Pro"/>
            </a:endParaRPr>
          </a:p>
        </p:txBody>
      </p:sp>
      <p:sp>
        <p:nvSpPr>
          <p:cNvPr id="204" name="Google Shape;204;p28"/>
          <p:cNvSpPr txBox="1"/>
          <p:nvPr/>
        </p:nvSpPr>
        <p:spPr>
          <a:xfrm>
            <a:off x="525050" y="2934750"/>
            <a:ext cx="30000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Source Sans Pro"/>
                <a:ea typeface="Source Sans Pro"/>
                <a:cs typeface="Source Sans Pro"/>
                <a:sym typeface="Source Sans Pro"/>
              </a:rPr>
              <a:t>"Learning representations by back-propagating errors" (1986): David Rumelhart, Geoffrey Hinton, and Ronald Williams' paper rediscovered and popularized the backpropagation algorithm for training multilayer neural networks.</a:t>
            </a:r>
            <a:endParaRPr b="1" sz="1300">
              <a:latin typeface="Source Sans Pro"/>
              <a:ea typeface="Source Sans Pro"/>
              <a:cs typeface="Source Sans Pro"/>
              <a:sym typeface="Source Sans Pro"/>
            </a:endParaRPr>
          </a:p>
        </p:txBody>
      </p:sp>
      <p:sp>
        <p:nvSpPr>
          <p:cNvPr id="205" name="Google Shape;205;p28"/>
          <p:cNvSpPr txBox="1"/>
          <p:nvPr/>
        </p:nvSpPr>
        <p:spPr>
          <a:xfrm>
            <a:off x="445325" y="25461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u="sng">
                <a:solidFill>
                  <a:schemeClr val="hlink"/>
                </a:solidFill>
                <a:hlinkClick r:id="rId3"/>
              </a:rPr>
              <a:t>A LOGICAL CALCULUS OF THE IDEAS IMMANENT IN NERVOUS ACTIVITY* 1. Introduction. Theoretical neurophysiology rests on certain card</a:t>
            </a:r>
            <a:endParaRPr b="1" sz="600">
              <a:solidFill>
                <a:schemeClr val="accent5"/>
              </a:solidFill>
            </a:endParaRPr>
          </a:p>
        </p:txBody>
      </p:sp>
      <p:sp>
        <p:nvSpPr>
          <p:cNvPr id="206" name="Google Shape;206;p28"/>
          <p:cNvSpPr txBox="1"/>
          <p:nvPr/>
        </p:nvSpPr>
        <p:spPr>
          <a:xfrm>
            <a:off x="5396025" y="2452963"/>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u="sng">
                <a:solidFill>
                  <a:schemeClr val="hlink"/>
                </a:solidFill>
                <a:hlinkClick r:id="rId4"/>
              </a:rPr>
              <a:t>The Perceptron, a Perceiving and Recognizing Automaton Project Para - F. Rosenblatt - Google Books</a:t>
            </a:r>
            <a:endParaRPr b="1" sz="700">
              <a:solidFill>
                <a:schemeClr val="accent6"/>
              </a:solidFill>
            </a:endParaRPr>
          </a:p>
        </p:txBody>
      </p:sp>
      <p:sp>
        <p:nvSpPr>
          <p:cNvPr id="207" name="Google Shape;207;p28"/>
          <p:cNvSpPr txBox="1"/>
          <p:nvPr/>
        </p:nvSpPr>
        <p:spPr>
          <a:xfrm>
            <a:off x="525050" y="4520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u="sng">
                <a:solidFill>
                  <a:schemeClr val="hlink"/>
                </a:solidFill>
                <a:hlinkClick r:id="rId5"/>
              </a:rPr>
              <a:t>[PDF] Learning representations by back-propagating errors | Semantic Scholar</a:t>
            </a:r>
            <a:endParaRPr b="1" sz="700">
              <a:solidFill>
                <a:schemeClr val="accent5"/>
              </a:solidFill>
            </a:endParaRPr>
          </a:p>
        </p:txBody>
      </p:sp>
      <p:sp>
        <p:nvSpPr>
          <p:cNvPr id="208" name="Google Shape;208;p28"/>
          <p:cNvSpPr txBox="1"/>
          <p:nvPr/>
        </p:nvSpPr>
        <p:spPr>
          <a:xfrm>
            <a:off x="5396025" y="44316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u="sng">
                <a:solidFill>
                  <a:schemeClr val="hlink"/>
                </a:solidFill>
                <a:hlinkClick r:id="rId6"/>
              </a:rPr>
              <a:t>Principles of Neurodynamics: Perceptrons and the Theory of Brain Mechanisms - Frank Rosenblatt - Google Books</a:t>
            </a:r>
            <a:endParaRPr b="1" sz="800">
              <a:solidFill>
                <a:schemeClr val="accent5"/>
              </a:solidFill>
            </a:endParaRPr>
          </a:p>
        </p:txBody>
      </p:sp>
      <p:pic>
        <p:nvPicPr>
          <p:cNvPr id="209" name="Google Shape;209;p28"/>
          <p:cNvPicPr preferRelativeResize="0"/>
          <p:nvPr/>
        </p:nvPicPr>
        <p:blipFill>
          <a:blip r:embed="rId7">
            <a:alphaModFix/>
          </a:blip>
          <a:stretch>
            <a:fillRect/>
          </a:stretch>
        </p:blipFill>
        <p:spPr>
          <a:xfrm>
            <a:off x="3525050" y="1528213"/>
            <a:ext cx="1565300" cy="2087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nvSpPr>
        <p:spPr>
          <a:xfrm rot="503">
            <a:off x="2521049" y="140405"/>
            <a:ext cx="4101900" cy="9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2"/>
                </a:solidFill>
                <a:latin typeface="Impact"/>
                <a:ea typeface="Impact"/>
                <a:cs typeface="Impact"/>
                <a:sym typeface="Impact"/>
              </a:rPr>
              <a:t>References</a:t>
            </a:r>
            <a:r>
              <a:rPr b="1" lang="en" sz="3100">
                <a:solidFill>
                  <a:schemeClr val="dk1"/>
                </a:solidFill>
                <a:latin typeface="Impact"/>
                <a:ea typeface="Impact"/>
                <a:cs typeface="Impact"/>
                <a:sym typeface="Impact"/>
              </a:rPr>
              <a:t>:</a:t>
            </a:r>
            <a:endParaRPr b="1" sz="3100">
              <a:solidFill>
                <a:schemeClr val="dk1"/>
              </a:solidFill>
              <a:latin typeface="Impact"/>
              <a:ea typeface="Impact"/>
              <a:cs typeface="Impact"/>
              <a:sym typeface="Impact"/>
            </a:endParaRPr>
          </a:p>
        </p:txBody>
      </p:sp>
      <p:sp>
        <p:nvSpPr>
          <p:cNvPr id="215" name="Google Shape;215;p29"/>
          <p:cNvSpPr txBox="1"/>
          <p:nvPr/>
        </p:nvSpPr>
        <p:spPr>
          <a:xfrm>
            <a:off x="621825" y="789800"/>
            <a:ext cx="7651200" cy="41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rPr>
              <a:t>Memon, Quratulan (2024).  XOR problem in neural network.  educative.io. </a:t>
            </a:r>
            <a:r>
              <a:rPr b="1" lang="en" sz="1100" u="sng">
                <a:solidFill>
                  <a:schemeClr val="hlink"/>
                </a:solidFill>
                <a:hlinkClick r:id="rId3"/>
              </a:rPr>
              <a:t>https://www.educative.io/answers/xor-problem-in-neural-network</a:t>
            </a:r>
            <a:endParaRPr b="1" sz="1100">
              <a:solidFill>
                <a:srgbClr val="FFFFFF"/>
              </a:solidFill>
            </a:endParaRPr>
          </a:p>
          <a:p>
            <a:pPr indent="0" lvl="0" marL="0" rtl="0" algn="l">
              <a:spcBef>
                <a:spcPts val="0"/>
              </a:spcBef>
              <a:spcAft>
                <a:spcPts val="0"/>
              </a:spcAft>
              <a:buNone/>
            </a:pPr>
            <a:r>
              <a:t/>
            </a:r>
            <a:endParaRPr b="1" sz="1100">
              <a:solidFill>
                <a:srgbClr val="FFFFFF"/>
              </a:solidFill>
            </a:endParaRPr>
          </a:p>
          <a:p>
            <a:pPr indent="0" lvl="0" marL="0" rtl="0" algn="l">
              <a:spcBef>
                <a:spcPts val="0"/>
              </a:spcBef>
              <a:spcAft>
                <a:spcPts val="0"/>
              </a:spcAft>
              <a:buNone/>
            </a:pPr>
            <a:r>
              <a:rPr b="1" lang="en" sz="1100">
                <a:solidFill>
                  <a:srgbClr val="FFFFFF"/>
                </a:solidFill>
              </a:rPr>
              <a:t>Lefkowitz, Melanie (2019, September), Professor's perceptron pabved the way for AI - 60 years too soon. cornell.edu. </a:t>
            </a:r>
            <a:r>
              <a:rPr b="1" lang="en" sz="1100" u="sng">
                <a:solidFill>
                  <a:schemeClr val="hlink"/>
                </a:solidFill>
                <a:hlinkClick r:id="rId4"/>
              </a:rPr>
              <a:t>https://news.cornell.edu/stories/2019/09/professors-perceptron-paved-way-ai-60-years-too-soon</a:t>
            </a:r>
            <a:endParaRPr b="1" sz="1100">
              <a:solidFill>
                <a:srgbClr val="FFFFFF"/>
              </a:solidFill>
            </a:endParaRPr>
          </a:p>
          <a:p>
            <a:pPr indent="0" lvl="0" marL="0" rtl="0" algn="l">
              <a:spcBef>
                <a:spcPts val="0"/>
              </a:spcBef>
              <a:spcAft>
                <a:spcPts val="0"/>
              </a:spcAft>
              <a:buNone/>
            </a:pPr>
            <a:r>
              <a:t/>
            </a:r>
            <a:endParaRPr b="1" sz="1100">
              <a:solidFill>
                <a:srgbClr val="FFFFFF"/>
              </a:solidFill>
            </a:endParaRPr>
          </a:p>
          <a:p>
            <a:pPr indent="0" lvl="0" marL="0" rtl="0" algn="l">
              <a:spcBef>
                <a:spcPts val="0"/>
              </a:spcBef>
              <a:spcAft>
                <a:spcPts val="0"/>
              </a:spcAft>
              <a:buNone/>
            </a:pPr>
            <a:r>
              <a:rPr b="1" lang="en" sz="1100">
                <a:solidFill>
                  <a:srgbClr val="FFFFFF"/>
                </a:solidFill>
              </a:rPr>
              <a:t>Simplilearn, (2023, Aug 14), Pattern Recognition and Machine Learning:  Overview, Importance, &amp; More, simplilearn.com, </a:t>
            </a:r>
            <a:r>
              <a:rPr b="1" lang="en" sz="1100" u="sng">
                <a:solidFill>
                  <a:schemeClr val="hlink"/>
                </a:solidFill>
                <a:hlinkClick r:id="rId5"/>
              </a:rPr>
              <a:t>https://www.simplilearn.com/pattern-recognition-and-ml-article</a:t>
            </a:r>
            <a:endParaRPr b="1" sz="1100">
              <a:solidFill>
                <a:srgbClr val="FFFFFF"/>
              </a:solidFill>
            </a:endParaRPr>
          </a:p>
          <a:p>
            <a:pPr indent="0" lvl="0" marL="0" rtl="0" algn="l">
              <a:spcBef>
                <a:spcPts val="0"/>
              </a:spcBef>
              <a:spcAft>
                <a:spcPts val="0"/>
              </a:spcAft>
              <a:buNone/>
            </a:pPr>
            <a:r>
              <a:t/>
            </a:r>
            <a:endParaRPr b="1" sz="1100">
              <a:solidFill>
                <a:srgbClr val="FFFFFF"/>
              </a:solidFill>
            </a:endParaRPr>
          </a:p>
          <a:p>
            <a:pPr indent="0" lvl="0" marL="0" rtl="0" algn="l">
              <a:spcBef>
                <a:spcPts val="0"/>
              </a:spcBef>
              <a:spcAft>
                <a:spcPts val="0"/>
              </a:spcAft>
              <a:buNone/>
            </a:pPr>
            <a:r>
              <a:rPr b="1" lang="en" sz="1100">
                <a:solidFill>
                  <a:srgbClr val="FFFFFF"/>
                </a:solidFill>
              </a:rPr>
              <a:t>Kurnaiwan, Dede (2023, Jan 25), Several Real-World Applications of Various Artificial Nural Network Architecture, plainenglish.io, </a:t>
            </a:r>
            <a:r>
              <a:rPr b="1" lang="en" sz="1100" u="sng">
                <a:solidFill>
                  <a:schemeClr val="hlink"/>
                </a:solidFill>
                <a:hlinkClick r:id="rId6"/>
              </a:rPr>
              <a:t>https://ai.plainenglish.io/several-real-world-applications-of-various-artificial-neural-network-architecture-4e11027d5dfd</a:t>
            </a:r>
            <a:endParaRPr b="1" sz="1100">
              <a:solidFill>
                <a:srgbClr val="FFFFFF"/>
              </a:solidFill>
            </a:endParaRPr>
          </a:p>
          <a:p>
            <a:pPr indent="0" lvl="0" marL="0" rtl="0" algn="l">
              <a:spcBef>
                <a:spcPts val="0"/>
              </a:spcBef>
              <a:spcAft>
                <a:spcPts val="0"/>
              </a:spcAft>
              <a:buNone/>
            </a:pPr>
            <a:r>
              <a:t/>
            </a:r>
            <a:endParaRPr b="1" sz="1100">
              <a:solidFill>
                <a:srgbClr val="FFFFFF"/>
              </a:solidFill>
            </a:endParaRPr>
          </a:p>
          <a:p>
            <a:pPr indent="0" lvl="0" marL="0" rtl="0" algn="l">
              <a:spcBef>
                <a:spcPts val="0"/>
              </a:spcBef>
              <a:spcAft>
                <a:spcPts val="0"/>
              </a:spcAft>
              <a:buNone/>
            </a:pPr>
            <a:r>
              <a:rPr b="1" lang="en" sz="1100">
                <a:solidFill>
                  <a:srgbClr val="FFFFFF"/>
                </a:solidFill>
              </a:rPr>
              <a:t>Nielsen, M. A. (1970, January 1). Neural networks and deep learning. </a:t>
            </a:r>
            <a:r>
              <a:rPr b="1" lang="en" sz="1100" u="sng">
                <a:solidFill>
                  <a:schemeClr val="hlink"/>
                </a:solidFill>
                <a:hlinkClick r:id="rId7"/>
              </a:rPr>
              <a:t>http://neuralnetworksanddeeplearning.com/chap2.html</a:t>
            </a:r>
            <a:endParaRPr b="1" sz="1100">
              <a:solidFill>
                <a:srgbClr val="FFFFFF"/>
              </a:solidFill>
            </a:endParaRPr>
          </a:p>
          <a:p>
            <a:pPr indent="0" lvl="0" marL="0" rtl="0" algn="l">
              <a:spcBef>
                <a:spcPts val="0"/>
              </a:spcBef>
              <a:spcAft>
                <a:spcPts val="0"/>
              </a:spcAft>
              <a:buNone/>
            </a:pPr>
            <a:r>
              <a:t/>
            </a:r>
            <a:endParaRPr b="1" sz="1100">
              <a:solidFill>
                <a:srgbClr val="FFFFFF"/>
              </a:solidFill>
            </a:endParaRPr>
          </a:p>
          <a:p>
            <a:pPr indent="0" lvl="0" marL="0" rtl="0" algn="l">
              <a:spcBef>
                <a:spcPts val="0"/>
              </a:spcBef>
              <a:spcAft>
                <a:spcPts val="0"/>
              </a:spcAft>
              <a:buNone/>
            </a:pPr>
            <a:r>
              <a:rPr b="1" lang="en" sz="1100">
                <a:solidFill>
                  <a:srgbClr val="FFFFFF"/>
                </a:solidFill>
              </a:rPr>
              <a:t>Andrews, E. L., &amp; Lynch, S. (2020, July 23). How large language models will transform science, society, and ai. Stanford HAI.</a:t>
            </a:r>
            <a:r>
              <a:rPr b="1" lang="en" sz="1100" u="sng">
                <a:solidFill>
                  <a:schemeClr val="hlink"/>
                </a:solidFill>
                <a:hlinkClick r:id="rId8"/>
              </a:rPr>
              <a:t> https://hai.stanford.edu/news/how-large-language-models-will-transform-science-society-and-ai</a:t>
            </a:r>
            <a:endParaRPr b="1" sz="1100">
              <a:solidFill>
                <a:srgbClr val="FFFFFF"/>
              </a:solidFill>
            </a:endParaRPr>
          </a:p>
          <a:p>
            <a:pPr indent="0" lvl="0" marL="0" rtl="0" algn="l">
              <a:spcBef>
                <a:spcPts val="0"/>
              </a:spcBef>
              <a:spcAft>
                <a:spcPts val="0"/>
              </a:spcAft>
              <a:buNone/>
            </a:pPr>
            <a:r>
              <a:t/>
            </a:r>
            <a:endParaRPr b="1" sz="1100">
              <a:solidFill>
                <a:srgbClr val="FFFFFF"/>
              </a:solidFill>
            </a:endParaRPr>
          </a:p>
          <a:p>
            <a:pPr indent="0" lvl="0" marL="0" rtl="0" algn="l">
              <a:spcBef>
                <a:spcPts val="0"/>
              </a:spcBef>
              <a:spcAft>
                <a:spcPts val="0"/>
              </a:spcAft>
              <a:buNone/>
            </a:pPr>
            <a:r>
              <a:rPr b="1" lang="en" sz="1100">
                <a:solidFill>
                  <a:srgbClr val="FFFFFF"/>
                </a:solidFill>
              </a:rPr>
              <a:t>History of the Perceptron. (n.d.). </a:t>
            </a:r>
            <a:r>
              <a:rPr b="1" lang="en" sz="1100" u="sng">
                <a:solidFill>
                  <a:schemeClr val="hlink"/>
                </a:solidFill>
                <a:hlinkClick r:id="rId9"/>
              </a:rPr>
              <a:t>https://home.csulb.edu/~cwallis/artificialn/History.htm</a:t>
            </a:r>
            <a:endParaRPr b="1" sz="11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30"/>
          <p:cNvSpPr txBox="1"/>
          <p:nvPr/>
        </p:nvSpPr>
        <p:spPr>
          <a:xfrm>
            <a:off x="70575" y="59125"/>
            <a:ext cx="3563700" cy="9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100">
              <a:solidFill>
                <a:srgbClr val="A61C00"/>
              </a:solidFill>
              <a:latin typeface="Impact"/>
              <a:ea typeface="Impact"/>
              <a:cs typeface="Impact"/>
              <a:sym typeface="Impac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p>
            <a:pPr indent="0" lvl="0" marL="0" rtl="0" algn="l">
              <a:spcBef>
                <a:spcPts val="1000"/>
              </a:spcBef>
              <a:spcAft>
                <a:spcPts val="0"/>
              </a:spcAft>
              <a:buNone/>
            </a:pPr>
            <a:r>
              <a:rPr lang="en">
                <a:solidFill>
                  <a:schemeClr val="dk2"/>
                </a:solidFill>
              </a:rPr>
              <a:t>What is the Perceptron?</a:t>
            </a:r>
            <a:endParaRPr>
              <a:solidFill>
                <a:schemeClr val="dk2"/>
              </a:solidFill>
            </a:endParaRPr>
          </a:p>
        </p:txBody>
      </p:sp>
      <p:sp>
        <p:nvSpPr>
          <p:cNvPr id="78" name="Google Shape;78;p14"/>
          <p:cNvSpPr/>
          <p:nvPr/>
        </p:nvSpPr>
        <p:spPr>
          <a:xfrm>
            <a:off x="1621475" y="2312575"/>
            <a:ext cx="5223300" cy="25149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 name="Google Shape;79;p14"/>
          <p:cNvSpPr txBox="1"/>
          <p:nvPr>
            <p:ph idx="1" type="subTitle"/>
          </p:nvPr>
        </p:nvSpPr>
        <p:spPr>
          <a:xfrm>
            <a:off x="3196275" y="3101573"/>
            <a:ext cx="2997300" cy="1669800"/>
          </a:xfrm>
          <a:prstGeom prst="rect">
            <a:avLst/>
          </a:prstGeom>
        </p:spPr>
        <p:txBody>
          <a:bodyPr anchorCtr="0" anchor="b" bIns="91425" lIns="91425" spcFirstLastPara="1" rIns="91425" wrap="square" tIns="91425">
            <a:noAutofit/>
          </a:bodyPr>
          <a:lstStyle/>
          <a:p>
            <a:pPr indent="0" lvl="0" marL="0" rtl="0" algn="l">
              <a:lnSpc>
                <a:spcPct val="70000"/>
              </a:lnSpc>
              <a:spcBef>
                <a:spcPts val="1000"/>
              </a:spcBef>
              <a:spcAft>
                <a:spcPts val="0"/>
              </a:spcAft>
              <a:buSzPts val="865"/>
              <a:buNone/>
            </a:pPr>
            <a:r>
              <a:rPr lang="en" sz="1432">
                <a:solidFill>
                  <a:srgbClr val="000000"/>
                </a:solidFill>
                <a:latin typeface="Source Sans Pro"/>
                <a:ea typeface="Source Sans Pro"/>
                <a:cs typeface="Source Sans Pro"/>
                <a:sym typeface="Source Sans Pro"/>
              </a:rPr>
              <a:t>The perceptron is a type of learning algorithm for neural networks.</a:t>
            </a:r>
            <a:endParaRPr sz="1432">
              <a:solidFill>
                <a:srgbClr val="000000"/>
              </a:solidFill>
              <a:latin typeface="Source Sans Pro"/>
              <a:ea typeface="Source Sans Pro"/>
              <a:cs typeface="Source Sans Pro"/>
              <a:sym typeface="Source Sans Pro"/>
            </a:endParaRPr>
          </a:p>
          <a:p>
            <a:pPr indent="0" lvl="0" marL="0" rtl="0" algn="l">
              <a:lnSpc>
                <a:spcPct val="70000"/>
              </a:lnSpc>
              <a:spcBef>
                <a:spcPts val="1000"/>
              </a:spcBef>
              <a:spcAft>
                <a:spcPts val="0"/>
              </a:spcAft>
              <a:buSzPts val="865"/>
              <a:buNone/>
            </a:pPr>
            <a:r>
              <a:rPr lang="en" sz="1432">
                <a:solidFill>
                  <a:srgbClr val="000000"/>
                </a:solidFill>
                <a:latin typeface="Source Sans Pro"/>
                <a:ea typeface="Source Sans Pro"/>
                <a:cs typeface="Source Sans Pro"/>
                <a:sym typeface="Source Sans Pro"/>
              </a:rPr>
              <a:t>The perceptron algorithm is a single-layer neural network, which means that it has one layer of neurons.</a:t>
            </a:r>
            <a:endParaRPr sz="1432">
              <a:solidFill>
                <a:srgbClr val="000000"/>
              </a:solidFill>
              <a:latin typeface="Source Sans Pro"/>
              <a:ea typeface="Source Sans Pro"/>
              <a:cs typeface="Source Sans Pro"/>
              <a:sym typeface="Source Sans Pro"/>
            </a:endParaRPr>
          </a:p>
          <a:p>
            <a:pPr indent="0" lvl="0" marL="0" rtl="0" algn="l">
              <a:lnSpc>
                <a:spcPct val="70000"/>
              </a:lnSpc>
              <a:spcBef>
                <a:spcPts val="1000"/>
              </a:spcBef>
              <a:spcAft>
                <a:spcPts val="0"/>
              </a:spcAft>
              <a:buSzPts val="865"/>
              <a:buNone/>
            </a:pPr>
            <a:r>
              <a:rPr lang="en" sz="1432">
                <a:solidFill>
                  <a:srgbClr val="000000"/>
                </a:solidFill>
                <a:latin typeface="Source Sans Pro"/>
                <a:ea typeface="Source Sans Pro"/>
                <a:cs typeface="Source Sans Pro"/>
                <a:sym typeface="Source Sans Pro"/>
              </a:rPr>
              <a:t>Multi-layer perceptrons (MLPs) are an extension of the perceptron algorithm that have multiple layers of neurons.</a:t>
            </a:r>
            <a:endParaRPr sz="1432">
              <a:solidFill>
                <a:srgbClr val="000000"/>
              </a:solidFill>
              <a:latin typeface="Source Sans Pro"/>
              <a:ea typeface="Source Sans Pro"/>
              <a:cs typeface="Source Sans Pro"/>
              <a:sym typeface="Source Sans Pro"/>
            </a:endParaRPr>
          </a:p>
          <a:p>
            <a:pPr indent="0" lvl="0" marL="0" rtl="0" algn="l">
              <a:lnSpc>
                <a:spcPct val="70000"/>
              </a:lnSpc>
              <a:spcBef>
                <a:spcPts val="1000"/>
              </a:spcBef>
              <a:spcAft>
                <a:spcPts val="0"/>
              </a:spcAft>
              <a:buSzPts val="865"/>
              <a:buNone/>
            </a:pPr>
            <a:r>
              <a:t/>
            </a:r>
            <a:endParaRPr sz="1432">
              <a:solidFill>
                <a:srgbClr val="000000"/>
              </a:solidFill>
              <a:latin typeface="Source Sans Pro"/>
              <a:ea typeface="Source Sans Pro"/>
              <a:cs typeface="Source Sans Pro"/>
              <a:sym typeface="Source Sans Pro"/>
            </a:endParaRPr>
          </a:p>
        </p:txBody>
      </p:sp>
      <p:pic>
        <p:nvPicPr>
          <p:cNvPr id="80" name="Google Shape;80;p14"/>
          <p:cNvPicPr preferRelativeResize="0"/>
          <p:nvPr/>
        </p:nvPicPr>
        <p:blipFill>
          <a:blip r:embed="rId3">
            <a:alphaModFix/>
          </a:blip>
          <a:stretch>
            <a:fillRect/>
          </a:stretch>
        </p:blipFill>
        <p:spPr>
          <a:xfrm>
            <a:off x="1827350" y="2990400"/>
            <a:ext cx="1089825" cy="1075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p:nvPr/>
        </p:nvSpPr>
        <p:spPr>
          <a:xfrm>
            <a:off x="4805700" y="116700"/>
            <a:ext cx="3791100" cy="4910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6" name="Google Shape;86;p15"/>
          <p:cNvSpPr/>
          <p:nvPr/>
        </p:nvSpPr>
        <p:spPr>
          <a:xfrm>
            <a:off x="852175" y="116700"/>
            <a:ext cx="3791100" cy="4910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 name="Google Shape;87;p15"/>
          <p:cNvSpPr txBox="1"/>
          <p:nvPr/>
        </p:nvSpPr>
        <p:spPr>
          <a:xfrm>
            <a:off x="1068475" y="332100"/>
            <a:ext cx="3091500" cy="478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latin typeface="Playfair Display"/>
                <a:ea typeface="Playfair Display"/>
                <a:cs typeface="Playfair Display"/>
                <a:sym typeface="Playfair Display"/>
              </a:rPr>
              <a:t>Introduction of the Perceptron (1943): Warren McCulloch and Walter Pitts introduce the concept of the perceptron in their paper "A Logical Calculus of Ideas Immanent in Nervous Activity."</a:t>
            </a:r>
            <a:endParaRPr b="1" sz="1000">
              <a:solidFill>
                <a:schemeClr val="dk2"/>
              </a:solidFill>
              <a:latin typeface="Playfair Display"/>
              <a:ea typeface="Playfair Display"/>
              <a:cs typeface="Playfair Display"/>
              <a:sym typeface="Playfair Display"/>
            </a:endParaRPr>
          </a:p>
          <a:p>
            <a:pPr indent="0" lvl="0" marL="457200" rtl="0" algn="l">
              <a:spcBef>
                <a:spcPts val="0"/>
              </a:spcBef>
              <a:spcAft>
                <a:spcPts val="0"/>
              </a:spcAft>
              <a:buNone/>
            </a:pPr>
            <a:r>
              <a:t/>
            </a:r>
            <a:endParaRPr b="1" sz="10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b="1" lang="en" sz="1000">
                <a:solidFill>
                  <a:schemeClr val="dk2"/>
                </a:solidFill>
                <a:latin typeface="Playfair Display"/>
                <a:ea typeface="Playfair Display"/>
                <a:cs typeface="Playfair Display"/>
                <a:sym typeface="Playfair Display"/>
              </a:rPr>
              <a:t>Frank Rosenblatt's Perceptron: Mark I Perceptron Machine (1957): </a:t>
            </a:r>
            <a:r>
              <a:rPr lang="en" sz="1000">
                <a:solidFill>
                  <a:schemeClr val="dk2"/>
                </a:solidFill>
                <a:latin typeface="Playfair Display"/>
                <a:ea typeface="Playfair Display"/>
                <a:cs typeface="Playfair Display"/>
                <a:sym typeface="Playfair Display"/>
              </a:rPr>
              <a:t>This was the first practical step towards neural networks and a foundational moment in machine learning.</a:t>
            </a:r>
            <a:endParaRPr sz="1000">
              <a:solidFill>
                <a:schemeClr val="dk2"/>
              </a:solidFill>
              <a:latin typeface="Playfair Display"/>
              <a:ea typeface="Playfair Display"/>
              <a:cs typeface="Playfair Display"/>
              <a:sym typeface="Playfair Display"/>
            </a:endParaRPr>
          </a:p>
          <a:p>
            <a:pPr indent="0" lvl="0" marL="457200" rtl="0" algn="l">
              <a:spcBef>
                <a:spcPts val="0"/>
              </a:spcBef>
              <a:spcAft>
                <a:spcPts val="0"/>
              </a:spcAft>
              <a:buNone/>
            </a:pPr>
            <a:r>
              <a:t/>
            </a:r>
            <a:endParaRPr sz="10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b="1" lang="en" sz="1000">
                <a:solidFill>
                  <a:schemeClr val="dk2"/>
                </a:solidFill>
                <a:latin typeface="Playfair Display"/>
                <a:ea typeface="Playfair Display"/>
                <a:cs typeface="Playfair Display"/>
                <a:sym typeface="Playfair Display"/>
              </a:rPr>
              <a:t>Backpropagation (1986): </a:t>
            </a:r>
            <a:r>
              <a:rPr lang="en" sz="1000">
                <a:solidFill>
                  <a:schemeClr val="dk2"/>
                </a:solidFill>
                <a:latin typeface="Playfair Display"/>
                <a:ea typeface="Playfair Display"/>
                <a:cs typeface="Playfair Display"/>
                <a:sym typeface="Playfair Display"/>
              </a:rPr>
              <a:t>T</a:t>
            </a:r>
            <a:r>
              <a:rPr lang="en" sz="1000">
                <a:solidFill>
                  <a:schemeClr val="dk2"/>
                </a:solidFill>
                <a:latin typeface="Playfair Display"/>
                <a:ea typeface="Playfair Display"/>
                <a:cs typeface="Playfair Display"/>
                <a:sym typeface="Playfair Display"/>
              </a:rPr>
              <a:t>he training of multi-layer neural networks occurred with the introduction of the backpropagation algorithm by David Rumelhart, Geoffrey Hinton, and Ronald J. Williams.</a:t>
            </a:r>
            <a:endParaRPr sz="1000">
              <a:solidFill>
                <a:schemeClr val="dk2"/>
              </a:solidFill>
              <a:latin typeface="Playfair Display"/>
              <a:ea typeface="Playfair Display"/>
              <a:cs typeface="Playfair Display"/>
              <a:sym typeface="Playfair Display"/>
            </a:endParaRPr>
          </a:p>
          <a:p>
            <a:pPr indent="0" lvl="0" marL="457200" rtl="0" algn="l">
              <a:spcBef>
                <a:spcPts val="0"/>
              </a:spcBef>
              <a:spcAft>
                <a:spcPts val="0"/>
              </a:spcAft>
              <a:buNone/>
            </a:pPr>
            <a:r>
              <a:t/>
            </a:r>
            <a:endParaRPr sz="10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b="1" lang="en" sz="1000">
                <a:solidFill>
                  <a:schemeClr val="dk2"/>
                </a:solidFill>
                <a:latin typeface="Playfair Display"/>
                <a:ea typeface="Playfair Display"/>
                <a:cs typeface="Playfair Display"/>
                <a:sym typeface="Playfair Display"/>
              </a:rPr>
              <a:t>Development of Convolutional Neural Networks (CNNs) (1998):</a:t>
            </a:r>
            <a:r>
              <a:rPr lang="en" sz="1000">
                <a:solidFill>
                  <a:schemeClr val="dk2"/>
                </a:solidFill>
                <a:latin typeface="Playfair Display"/>
                <a:ea typeface="Playfair Display"/>
                <a:cs typeface="Playfair Display"/>
                <a:sym typeface="Playfair Display"/>
              </a:rPr>
              <a:t> </a:t>
            </a:r>
            <a:r>
              <a:rPr lang="en" sz="1000">
                <a:solidFill>
                  <a:schemeClr val="dk2"/>
                </a:solidFill>
                <a:latin typeface="Playfair Display"/>
                <a:ea typeface="Playfair Display"/>
                <a:cs typeface="Playfair Display"/>
                <a:sym typeface="Playfair Display"/>
              </a:rPr>
              <a:t>LeCun's work on Convolutional Neural Networks (CNNs), starting with the development of LeNet-5, marked a significant advancement in the field of neural networks, particularly in their ability to process visual data.</a:t>
            </a:r>
            <a:endParaRPr sz="1000">
              <a:solidFill>
                <a:schemeClr val="dk2"/>
              </a:solidFill>
              <a:latin typeface="Playfair Display"/>
              <a:ea typeface="Playfair Display"/>
              <a:cs typeface="Playfair Display"/>
              <a:sym typeface="Playfair Display"/>
            </a:endParaRPr>
          </a:p>
          <a:p>
            <a:pPr indent="0" lvl="0" marL="457200" rtl="0" algn="l">
              <a:spcBef>
                <a:spcPts val="0"/>
              </a:spcBef>
              <a:spcAft>
                <a:spcPts val="0"/>
              </a:spcAft>
              <a:buNone/>
            </a:pPr>
            <a:r>
              <a:t/>
            </a:r>
            <a:endParaRPr sz="10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b="1" lang="en" sz="1000">
                <a:solidFill>
                  <a:schemeClr val="dk2"/>
                </a:solidFill>
                <a:latin typeface="Playfair Display"/>
                <a:ea typeface="Playfair Display"/>
                <a:cs typeface="Playfair Display"/>
                <a:sym typeface="Playfair Display"/>
              </a:rPr>
              <a:t>Big Data and Increased Computational Power (Early 2000s):</a:t>
            </a:r>
            <a:r>
              <a:rPr lang="en" sz="1000">
                <a:solidFill>
                  <a:schemeClr val="dk2"/>
                </a:solidFill>
                <a:latin typeface="Playfair Display"/>
                <a:ea typeface="Playfair Display"/>
                <a:cs typeface="Playfair Display"/>
                <a:sym typeface="Playfair Display"/>
              </a:rPr>
              <a:t> The availability of big data and the increased computational power through the utilization of GPUs. This combination played a pivotal role in enabling deep learning models to process massive datasets.</a:t>
            </a:r>
            <a:endParaRPr sz="10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900">
              <a:solidFill>
                <a:schemeClr val="dk2"/>
              </a:solidFill>
              <a:latin typeface="Playfair Display"/>
              <a:ea typeface="Playfair Display"/>
              <a:cs typeface="Playfair Display"/>
              <a:sym typeface="Playfair Display"/>
            </a:endParaRPr>
          </a:p>
        </p:txBody>
      </p:sp>
      <p:sp>
        <p:nvSpPr>
          <p:cNvPr id="88" name="Google Shape;88;p15"/>
          <p:cNvSpPr txBox="1"/>
          <p:nvPr/>
        </p:nvSpPr>
        <p:spPr>
          <a:xfrm rot="-5395097">
            <a:off x="-1161077" y="1614092"/>
            <a:ext cx="3155403"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FFFFF"/>
                </a:solidFill>
                <a:latin typeface="Impact"/>
                <a:ea typeface="Impact"/>
                <a:cs typeface="Impact"/>
                <a:sym typeface="Impact"/>
              </a:rPr>
              <a:t>Quick Outline</a:t>
            </a:r>
            <a:endParaRPr sz="3200">
              <a:solidFill>
                <a:srgbClr val="FFFFFF"/>
              </a:solidFill>
              <a:latin typeface="Impact"/>
              <a:ea typeface="Impact"/>
              <a:cs typeface="Impact"/>
              <a:sym typeface="Impact"/>
            </a:endParaRPr>
          </a:p>
        </p:txBody>
      </p:sp>
      <p:sp>
        <p:nvSpPr>
          <p:cNvPr id="89" name="Google Shape;89;p15"/>
          <p:cNvSpPr txBox="1"/>
          <p:nvPr/>
        </p:nvSpPr>
        <p:spPr>
          <a:xfrm>
            <a:off x="5043750" y="16650"/>
            <a:ext cx="3447900" cy="511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b="1" lang="en" sz="1000">
                <a:solidFill>
                  <a:schemeClr val="dk2"/>
                </a:solidFill>
                <a:latin typeface="Playfair Display"/>
                <a:ea typeface="Playfair Display"/>
                <a:cs typeface="Playfair Display"/>
                <a:sym typeface="Playfair Display"/>
              </a:rPr>
              <a:t>Image Recognition (2012): </a:t>
            </a:r>
            <a:r>
              <a:rPr lang="en" sz="1000">
                <a:solidFill>
                  <a:schemeClr val="dk2"/>
                </a:solidFill>
                <a:latin typeface="Playfair Display"/>
                <a:ea typeface="Playfair Display"/>
                <a:cs typeface="Playfair Display"/>
                <a:sym typeface="Playfair Display"/>
              </a:rPr>
              <a:t>The AlexNet model's victory in the ImageNet Large Scale Visual Recognition Challenge marked a pivotal moment in the field of computer vision and deep learning. </a:t>
            </a:r>
            <a:endParaRPr sz="10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0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b="1" lang="en" sz="1000">
                <a:solidFill>
                  <a:schemeClr val="dk2"/>
                </a:solidFill>
                <a:latin typeface="Playfair Display"/>
                <a:ea typeface="Playfair Display"/>
                <a:cs typeface="Playfair Display"/>
                <a:sym typeface="Playfair Display"/>
              </a:rPr>
              <a:t>Reinforcement Learning - AlphaGo (2016): </a:t>
            </a:r>
            <a:r>
              <a:rPr lang="en" sz="1000">
                <a:solidFill>
                  <a:schemeClr val="dk2"/>
                </a:solidFill>
                <a:latin typeface="Playfair Display"/>
                <a:ea typeface="Playfair Display"/>
                <a:cs typeface="Playfair Display"/>
                <a:sym typeface="Playfair Display"/>
              </a:rPr>
              <a:t>AlphaGo, developed by DeepMind, defeating world champion Lee Sedol in the game of Go was a landmark event. This demonstrated the power of deep learning combined with reinforcement learning, especially in a game known for its depth and complexity, highlighting significant progress in AI's decision-making and strategic planning capabilities.</a:t>
            </a:r>
            <a:endParaRPr sz="10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0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b="1" lang="en" sz="1000">
                <a:solidFill>
                  <a:schemeClr val="dk2"/>
                </a:solidFill>
                <a:latin typeface="Playfair Display"/>
                <a:ea typeface="Playfair Display"/>
                <a:cs typeface="Playfair Display"/>
                <a:sym typeface="Playfair Display"/>
              </a:rPr>
              <a:t>Natural Language Processing (NLP) and Transformers (2018):</a:t>
            </a:r>
            <a:r>
              <a:rPr lang="en" sz="1000">
                <a:solidFill>
                  <a:schemeClr val="dk2"/>
                </a:solidFill>
                <a:latin typeface="Playfair Display"/>
                <a:ea typeface="Playfair Display"/>
                <a:cs typeface="Playfair Display"/>
                <a:sym typeface="Playfair Display"/>
              </a:rPr>
              <a:t> The Transformer model marked a groundbreaking advancement in Natural Language Processing (NLP), revolutionizing the way machines understand and generate human-like text.</a:t>
            </a:r>
            <a:endParaRPr sz="10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0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b="1" lang="en" sz="1000">
                <a:solidFill>
                  <a:schemeClr val="dk2"/>
                </a:solidFill>
                <a:latin typeface="Playfair Display"/>
                <a:ea typeface="Playfair Display"/>
                <a:cs typeface="Playfair Display"/>
                <a:sym typeface="Playfair Display"/>
              </a:rPr>
              <a:t>GPT-3 and the Surge of Large Language Models (2020):</a:t>
            </a:r>
            <a:r>
              <a:rPr lang="en" sz="1000">
                <a:solidFill>
                  <a:schemeClr val="dk2"/>
                </a:solidFill>
                <a:latin typeface="Playfair Display"/>
                <a:ea typeface="Playfair Display"/>
                <a:cs typeface="Playfair Display"/>
                <a:sym typeface="Playfair Display"/>
              </a:rPr>
              <a:t> The release of GPT-3 by OpenAI marked a significant advancement in language models. </a:t>
            </a:r>
            <a:endParaRPr sz="10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0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b="1" lang="en" sz="1000">
                <a:solidFill>
                  <a:schemeClr val="dk2"/>
                </a:solidFill>
                <a:latin typeface="Playfair Display"/>
                <a:ea typeface="Playfair Display"/>
                <a:cs typeface="Playfair Display"/>
                <a:sym typeface="Playfair Display"/>
              </a:rPr>
              <a:t>Development of Multimodal AI Models (2021-2023):</a:t>
            </a:r>
            <a:r>
              <a:rPr lang="en" sz="1000">
                <a:solidFill>
                  <a:schemeClr val="dk2"/>
                </a:solidFill>
                <a:latin typeface="Playfair Display"/>
                <a:ea typeface="Playfair Display"/>
                <a:cs typeface="Playfair Display"/>
                <a:sym typeface="Playfair Display"/>
              </a:rPr>
              <a:t> The emergence of multimodal AI models like OpenAI's DALL-E and CLIP, which understand and generate content that combines text and images represent a leap in AI's ability to understand context and content across different data types, indicating a move towards more versatile and integrated AI systems.</a:t>
            </a:r>
            <a:endParaRPr sz="1000">
              <a:solidFill>
                <a:schemeClr val="dk2"/>
              </a:solidFill>
              <a:latin typeface="Playfair Display"/>
              <a:ea typeface="Playfair Display"/>
              <a:cs typeface="Playfair Display"/>
              <a:sym typeface="Playfair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nvSpPr>
        <p:spPr>
          <a:xfrm>
            <a:off x="152400" y="150800"/>
            <a:ext cx="3958800" cy="4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Source Sans Pro"/>
                <a:ea typeface="Source Sans Pro"/>
                <a:cs typeface="Source Sans Pro"/>
                <a:sym typeface="Source Sans Pro"/>
              </a:rPr>
              <a:t>Perceptron TimeLine - Over The Years</a:t>
            </a:r>
            <a:endParaRPr b="1" sz="2100">
              <a:solidFill>
                <a:schemeClr val="dk1"/>
              </a:solidFill>
              <a:latin typeface="Source Sans Pro"/>
              <a:ea typeface="Source Sans Pro"/>
              <a:cs typeface="Source Sans Pro"/>
              <a:sym typeface="Source Sans Pro"/>
            </a:endParaRPr>
          </a:p>
        </p:txBody>
      </p:sp>
      <p:pic>
        <p:nvPicPr>
          <p:cNvPr id="95" name="Google Shape;95;p16"/>
          <p:cNvPicPr preferRelativeResize="0"/>
          <p:nvPr/>
        </p:nvPicPr>
        <p:blipFill>
          <a:blip r:embed="rId3">
            <a:alphaModFix/>
          </a:blip>
          <a:stretch>
            <a:fillRect/>
          </a:stretch>
        </p:blipFill>
        <p:spPr>
          <a:xfrm>
            <a:off x="152400" y="942200"/>
            <a:ext cx="8839201" cy="36766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nvSpPr>
        <p:spPr>
          <a:xfrm>
            <a:off x="217425" y="242925"/>
            <a:ext cx="521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Invention of Perceptron by McCulloch and Pitts </a:t>
            </a:r>
            <a:endParaRPr b="1">
              <a:solidFill>
                <a:schemeClr val="dk1"/>
              </a:solidFill>
            </a:endParaRPr>
          </a:p>
          <a:p>
            <a:pPr indent="0" lvl="0" marL="0" rtl="0" algn="l">
              <a:spcBef>
                <a:spcPts val="0"/>
              </a:spcBef>
              <a:spcAft>
                <a:spcPts val="0"/>
              </a:spcAft>
              <a:buNone/>
            </a:pPr>
            <a:r>
              <a:rPr b="1" lang="en">
                <a:solidFill>
                  <a:schemeClr val="dk1"/>
                </a:solidFill>
              </a:rPr>
              <a:t>(1943)</a:t>
            </a:r>
            <a:endParaRPr b="1">
              <a:solidFill>
                <a:schemeClr val="dk1"/>
              </a:solidFill>
            </a:endParaRPr>
          </a:p>
        </p:txBody>
      </p:sp>
      <p:pic>
        <p:nvPicPr>
          <p:cNvPr id="101" name="Google Shape;101;p17"/>
          <p:cNvPicPr preferRelativeResize="0"/>
          <p:nvPr/>
        </p:nvPicPr>
        <p:blipFill>
          <a:blip r:embed="rId3">
            <a:alphaModFix/>
          </a:blip>
          <a:stretch>
            <a:fillRect/>
          </a:stretch>
        </p:blipFill>
        <p:spPr>
          <a:xfrm>
            <a:off x="4970275" y="937200"/>
            <a:ext cx="3779475" cy="2780975"/>
          </a:xfrm>
          <a:prstGeom prst="rect">
            <a:avLst/>
          </a:prstGeom>
          <a:noFill/>
          <a:ln>
            <a:noFill/>
          </a:ln>
        </p:spPr>
      </p:pic>
      <p:pic>
        <p:nvPicPr>
          <p:cNvPr id="102" name="Google Shape;102;p17"/>
          <p:cNvPicPr preferRelativeResize="0"/>
          <p:nvPr/>
        </p:nvPicPr>
        <p:blipFill rotWithShape="1">
          <a:blip r:embed="rId4">
            <a:alphaModFix/>
          </a:blip>
          <a:srcRect b="4737" l="0" r="0" t="9432"/>
          <a:stretch/>
        </p:blipFill>
        <p:spPr>
          <a:xfrm>
            <a:off x="217425" y="1228275"/>
            <a:ext cx="4554624" cy="2489900"/>
          </a:xfrm>
          <a:prstGeom prst="rect">
            <a:avLst/>
          </a:prstGeom>
          <a:noFill/>
          <a:ln>
            <a:noFill/>
          </a:ln>
        </p:spPr>
      </p:pic>
      <p:sp>
        <p:nvSpPr>
          <p:cNvPr id="103" name="Google Shape;103;p17"/>
          <p:cNvSpPr txBox="1"/>
          <p:nvPr/>
        </p:nvSpPr>
        <p:spPr>
          <a:xfrm>
            <a:off x="217425" y="3881400"/>
            <a:ext cx="8188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The perceptron, developed by Warren McCulloch and Walter Pitts in 1943, is one of the earliest models of an artificial neuron. It laid the foundation for the field of artificial neural networks and contributed significantly to the development of artificial intelligence. The perceptron is a binary classifier that takes multiple binary inputs and produces a single binary output, making it a fundamental concept in neural network theory.</a:t>
            </a:r>
            <a:endParaRPr>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8"/>
          <p:cNvPicPr preferRelativeResize="0"/>
          <p:nvPr/>
        </p:nvPicPr>
        <p:blipFill>
          <a:blip r:embed="rId3">
            <a:alphaModFix/>
          </a:blip>
          <a:stretch>
            <a:fillRect/>
          </a:stretch>
        </p:blipFill>
        <p:spPr>
          <a:xfrm>
            <a:off x="698325" y="943050"/>
            <a:ext cx="3321610" cy="3110749"/>
          </a:xfrm>
          <a:prstGeom prst="rect">
            <a:avLst/>
          </a:prstGeom>
          <a:noFill/>
          <a:ln>
            <a:noFill/>
          </a:ln>
        </p:spPr>
      </p:pic>
      <p:sp>
        <p:nvSpPr>
          <p:cNvPr id="109" name="Google Shape;109;p18"/>
          <p:cNvSpPr txBox="1"/>
          <p:nvPr/>
        </p:nvSpPr>
        <p:spPr>
          <a:xfrm>
            <a:off x="500425" y="7642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1"/>
                </a:solidFill>
              </a:rPr>
              <a:t>Inception of the Perceptron (1957)</a:t>
            </a:r>
            <a:endParaRPr b="1">
              <a:solidFill>
                <a:schemeClr val="dk1"/>
              </a:solidFill>
            </a:endParaRPr>
          </a:p>
        </p:txBody>
      </p:sp>
      <p:pic>
        <p:nvPicPr>
          <p:cNvPr id="110" name="Google Shape;110;p18"/>
          <p:cNvPicPr preferRelativeResize="0"/>
          <p:nvPr/>
        </p:nvPicPr>
        <p:blipFill>
          <a:blip r:embed="rId4">
            <a:alphaModFix/>
          </a:blip>
          <a:stretch>
            <a:fillRect/>
          </a:stretch>
        </p:blipFill>
        <p:spPr>
          <a:xfrm>
            <a:off x="4421075" y="1016375"/>
            <a:ext cx="3867048" cy="3037425"/>
          </a:xfrm>
          <a:prstGeom prst="rect">
            <a:avLst/>
          </a:prstGeom>
          <a:noFill/>
          <a:ln>
            <a:noFill/>
          </a:ln>
        </p:spPr>
      </p:pic>
      <p:sp>
        <p:nvSpPr>
          <p:cNvPr id="111" name="Google Shape;111;p18"/>
          <p:cNvSpPr txBox="1"/>
          <p:nvPr/>
        </p:nvSpPr>
        <p:spPr>
          <a:xfrm>
            <a:off x="379900" y="3973800"/>
            <a:ext cx="8673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Frank Rosenblatt develops the Mark I perceptron machine  at Cornell Aeronautical Laboratory. It </a:t>
            </a:r>
            <a:r>
              <a:rPr lang="en">
                <a:latin typeface="Source Sans Pro"/>
                <a:ea typeface="Source Sans Pro"/>
                <a:cs typeface="Source Sans Pro"/>
                <a:sym typeface="Source Sans Pro"/>
              </a:rPr>
              <a:t> was designed for pattern recognition tasks and contributed to the early exploration of neural networks in AI. While perceptrons have evolved over time, this milestone laid the groundwork for subsequent developments in neural network research and the broader field of machine learning.</a:t>
            </a:r>
            <a:endParaRPr>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19"/>
          <p:cNvPicPr preferRelativeResize="0"/>
          <p:nvPr/>
        </p:nvPicPr>
        <p:blipFill>
          <a:blip r:embed="rId3">
            <a:alphaModFix/>
          </a:blip>
          <a:stretch>
            <a:fillRect/>
          </a:stretch>
        </p:blipFill>
        <p:spPr>
          <a:xfrm>
            <a:off x="409425" y="744825"/>
            <a:ext cx="3063150" cy="3000925"/>
          </a:xfrm>
          <a:prstGeom prst="rect">
            <a:avLst/>
          </a:prstGeom>
          <a:noFill/>
          <a:ln>
            <a:noFill/>
          </a:ln>
        </p:spPr>
      </p:pic>
      <p:sp>
        <p:nvSpPr>
          <p:cNvPr id="117" name="Google Shape;117;p19"/>
          <p:cNvSpPr txBox="1"/>
          <p:nvPr/>
        </p:nvSpPr>
        <p:spPr>
          <a:xfrm>
            <a:off x="197100" y="155250"/>
            <a:ext cx="565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rPr>
              <a:t>Introduction of Backpropagation</a:t>
            </a:r>
            <a:endParaRPr b="1">
              <a:solidFill>
                <a:srgbClr val="FFFFFF"/>
              </a:solidFill>
            </a:endParaRPr>
          </a:p>
          <a:p>
            <a:pPr indent="0" lvl="0" marL="0" rtl="0" algn="l">
              <a:spcBef>
                <a:spcPts val="0"/>
              </a:spcBef>
              <a:spcAft>
                <a:spcPts val="0"/>
              </a:spcAft>
              <a:buNone/>
            </a:pPr>
            <a:r>
              <a:rPr b="1" lang="en">
                <a:solidFill>
                  <a:srgbClr val="FFFFFF"/>
                </a:solidFill>
              </a:rPr>
              <a:t> (1986)</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8" name="Google Shape;118;p19"/>
          <p:cNvSpPr txBox="1"/>
          <p:nvPr/>
        </p:nvSpPr>
        <p:spPr>
          <a:xfrm>
            <a:off x="330075" y="3760725"/>
            <a:ext cx="7460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a:t>
            </a:r>
            <a:r>
              <a:rPr lang="en">
                <a:latin typeface="Source Sans Pro"/>
                <a:ea typeface="Source Sans Pro"/>
                <a:cs typeface="Source Sans Pro"/>
                <a:sym typeface="Source Sans Pro"/>
              </a:rPr>
              <a:t>he training of multi-layer neural networks occurred with the introduction of the backpropagation algorithm by David Rumelhart, Geoffrey Hinton, and Ronald J. Williams. This algorithm addressed crucial limitations that earlier models, including the perceptron, faced in handling complex, non-linear problems.</a:t>
            </a:r>
            <a:endParaRPr>
              <a:latin typeface="Source Sans Pro"/>
              <a:ea typeface="Source Sans Pro"/>
              <a:cs typeface="Source Sans Pro"/>
              <a:sym typeface="Source Sans Pro"/>
            </a:endParaRPr>
          </a:p>
        </p:txBody>
      </p:sp>
      <p:pic>
        <p:nvPicPr>
          <p:cNvPr id="119" name="Google Shape;119;p19"/>
          <p:cNvPicPr preferRelativeResize="0"/>
          <p:nvPr/>
        </p:nvPicPr>
        <p:blipFill>
          <a:blip r:embed="rId4">
            <a:alphaModFix/>
          </a:blip>
          <a:stretch>
            <a:fillRect/>
          </a:stretch>
        </p:blipFill>
        <p:spPr>
          <a:xfrm>
            <a:off x="3970150" y="744825"/>
            <a:ext cx="4536389" cy="30009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a:blip r:embed="rId3">
            <a:alphaModFix/>
          </a:blip>
          <a:stretch>
            <a:fillRect/>
          </a:stretch>
        </p:blipFill>
        <p:spPr>
          <a:xfrm>
            <a:off x="621725" y="723500"/>
            <a:ext cx="3468224" cy="3333350"/>
          </a:xfrm>
          <a:prstGeom prst="rect">
            <a:avLst/>
          </a:prstGeom>
          <a:noFill/>
          <a:ln>
            <a:noFill/>
          </a:ln>
        </p:spPr>
      </p:pic>
      <p:sp>
        <p:nvSpPr>
          <p:cNvPr id="125" name="Google Shape;125;p20"/>
          <p:cNvSpPr txBox="1"/>
          <p:nvPr/>
        </p:nvSpPr>
        <p:spPr>
          <a:xfrm>
            <a:off x="0" y="107900"/>
            <a:ext cx="514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Development of Convolutional Neural Networks (CNNs)</a:t>
            </a:r>
            <a:endParaRPr b="1">
              <a:solidFill>
                <a:schemeClr val="dk1"/>
              </a:solidFill>
            </a:endParaRPr>
          </a:p>
          <a:p>
            <a:pPr indent="0" lvl="0" marL="0" rtl="0" algn="l">
              <a:spcBef>
                <a:spcPts val="0"/>
              </a:spcBef>
              <a:spcAft>
                <a:spcPts val="0"/>
              </a:spcAft>
              <a:buNone/>
            </a:pPr>
            <a:r>
              <a:rPr b="1" lang="en">
                <a:solidFill>
                  <a:schemeClr val="dk1"/>
                </a:solidFill>
              </a:rPr>
              <a:t> (1998)</a:t>
            </a:r>
            <a:endParaRPr b="1">
              <a:solidFill>
                <a:schemeClr val="dk1"/>
              </a:solidFill>
            </a:endParaRPr>
          </a:p>
        </p:txBody>
      </p:sp>
      <p:pic>
        <p:nvPicPr>
          <p:cNvPr id="126" name="Google Shape;126;p20"/>
          <p:cNvPicPr preferRelativeResize="0"/>
          <p:nvPr/>
        </p:nvPicPr>
        <p:blipFill>
          <a:blip r:embed="rId4">
            <a:alphaModFix/>
          </a:blip>
          <a:stretch>
            <a:fillRect/>
          </a:stretch>
        </p:blipFill>
        <p:spPr>
          <a:xfrm>
            <a:off x="4572000" y="723499"/>
            <a:ext cx="3828950" cy="3333349"/>
          </a:xfrm>
          <a:prstGeom prst="rect">
            <a:avLst/>
          </a:prstGeom>
          <a:noFill/>
          <a:ln cap="flat" cmpd="sng" w="9525">
            <a:solidFill>
              <a:schemeClr val="dk1"/>
            </a:solidFill>
            <a:prstDash val="solid"/>
            <a:round/>
            <a:headEnd len="sm" w="sm" type="none"/>
            <a:tailEnd len="sm" w="sm" type="none"/>
          </a:ln>
        </p:spPr>
      </p:pic>
      <p:sp>
        <p:nvSpPr>
          <p:cNvPr id="127" name="Google Shape;127;p20"/>
          <p:cNvSpPr txBox="1"/>
          <p:nvPr/>
        </p:nvSpPr>
        <p:spPr>
          <a:xfrm>
            <a:off x="424600" y="4056850"/>
            <a:ext cx="815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Yann LeCun's development of LeNet-5 and the introduction of CNNs represented a groundbreaking advancement in the ability of neural networks to process visual data, setting the stage for the widespread adoption of deep learning in computer vision applications</a:t>
            </a:r>
            <a:endParaRPr>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1"/>
          <p:cNvPicPr preferRelativeResize="0"/>
          <p:nvPr/>
        </p:nvPicPr>
        <p:blipFill>
          <a:blip r:embed="rId3">
            <a:alphaModFix/>
          </a:blip>
          <a:stretch>
            <a:fillRect/>
          </a:stretch>
        </p:blipFill>
        <p:spPr>
          <a:xfrm>
            <a:off x="278625" y="791775"/>
            <a:ext cx="3870725" cy="3332875"/>
          </a:xfrm>
          <a:prstGeom prst="rect">
            <a:avLst/>
          </a:prstGeom>
          <a:noFill/>
          <a:ln>
            <a:noFill/>
          </a:ln>
        </p:spPr>
      </p:pic>
      <p:sp>
        <p:nvSpPr>
          <p:cNvPr id="133" name="Google Shape;133;p21"/>
          <p:cNvSpPr txBox="1"/>
          <p:nvPr/>
        </p:nvSpPr>
        <p:spPr>
          <a:xfrm>
            <a:off x="91050" y="94425"/>
            <a:ext cx="882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Foundational Role of Big Data and Increased Computational Power </a:t>
            </a:r>
            <a:endParaRPr b="1">
              <a:solidFill>
                <a:schemeClr val="dk1"/>
              </a:solidFill>
            </a:endParaRPr>
          </a:p>
          <a:p>
            <a:pPr indent="0" lvl="0" marL="0" rtl="0" algn="l">
              <a:spcBef>
                <a:spcPts val="0"/>
              </a:spcBef>
              <a:spcAft>
                <a:spcPts val="0"/>
              </a:spcAft>
              <a:buNone/>
            </a:pPr>
            <a:r>
              <a:rPr b="1" lang="en">
                <a:solidFill>
                  <a:schemeClr val="dk1"/>
                </a:solidFill>
              </a:rPr>
              <a:t>(Early 2000s)</a:t>
            </a:r>
            <a:endParaRPr b="1">
              <a:solidFill>
                <a:schemeClr val="dk1"/>
              </a:solidFill>
            </a:endParaRPr>
          </a:p>
        </p:txBody>
      </p:sp>
      <p:pic>
        <p:nvPicPr>
          <p:cNvPr id="134" name="Google Shape;134;p21"/>
          <p:cNvPicPr preferRelativeResize="0"/>
          <p:nvPr/>
        </p:nvPicPr>
        <p:blipFill>
          <a:blip r:embed="rId4">
            <a:alphaModFix/>
          </a:blip>
          <a:stretch>
            <a:fillRect/>
          </a:stretch>
        </p:blipFill>
        <p:spPr>
          <a:xfrm>
            <a:off x="4572000" y="806775"/>
            <a:ext cx="3768300" cy="3408875"/>
          </a:xfrm>
          <a:prstGeom prst="rect">
            <a:avLst/>
          </a:prstGeom>
          <a:noFill/>
          <a:ln>
            <a:noFill/>
          </a:ln>
        </p:spPr>
      </p:pic>
      <p:sp>
        <p:nvSpPr>
          <p:cNvPr id="135" name="Google Shape;135;p21"/>
          <p:cNvSpPr txBox="1"/>
          <p:nvPr/>
        </p:nvSpPr>
        <p:spPr>
          <a:xfrm>
            <a:off x="91050" y="4124650"/>
            <a:ext cx="8961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In the early 2000s, a transformative shift occurred in the field of deep learning, driven by the convergence of two crucial factors: the availability of big data and the increased computational power, particularly through the utilization of Graphics Processing Units (GPUs). This combination played a pivotal role in enabling deep learning models to process massive datasets, resulting in significant improvements in performance.</a:t>
            </a:r>
            <a:endParaRPr>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